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Mukta Light" panose="020B0604020202020204" charset="0"/>
      <p:regular r:id="rId10"/>
    </p:embeddedFont>
    <p:embeddedFont>
      <p:font typeface="Prompt Bold" panose="020B0604020202020204" charset="-34"/>
      <p:regular r:id="rId11"/>
    </p:embeddedFont>
    <p:embeddedFont>
      <p:font typeface="Prompt Medium" panose="00000600000000000000" pitchFamily="2" charset="-34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98" autoAdjust="0"/>
    <p:restoredTop sz="94622" autoAdjust="0"/>
  </p:normalViewPr>
  <p:slideViewPr>
    <p:cSldViewPr>
      <p:cViewPr varScale="1">
        <p:scale>
          <a:sx n="48" d="100"/>
          <a:sy n="48" d="100"/>
        </p:scale>
        <p:origin x="612" y="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38200" y="0"/>
            <a:ext cx="9511755" cy="4076700"/>
            <a:chOff x="-322461" y="-1790699"/>
            <a:chExt cx="12682339" cy="5219699"/>
          </a:xfrm>
        </p:grpSpPr>
        <p:sp>
          <p:nvSpPr>
            <p:cNvPr id="7" name="Freeform 7"/>
            <p:cNvSpPr/>
            <p:nvPr/>
          </p:nvSpPr>
          <p:spPr>
            <a:xfrm>
              <a:off x="-322461" y="-1790699"/>
              <a:ext cx="12359878" cy="3429000"/>
            </a:xfrm>
            <a:custGeom>
              <a:avLst/>
              <a:gdLst/>
              <a:ahLst/>
              <a:cxnLst/>
              <a:rect l="l" t="t" r="r" b="b"/>
              <a:pathLst>
                <a:path w="12359878" h="3429000">
                  <a:moveTo>
                    <a:pt x="0" y="0"/>
                  </a:moveTo>
                  <a:lnTo>
                    <a:pt x="12359878" y="0"/>
                  </a:lnTo>
                  <a:lnTo>
                    <a:pt x="12359878" y="342900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2359878" cy="34575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6000" b="1" dirty="0">
                  <a:solidFill>
                    <a:srgbClr val="C6BFEE"/>
                  </a:solidFill>
                  <a:latin typeface="Times New Roman" panose="02020603050405020304" pitchFamily="18" charset="0"/>
                  <a:ea typeface="Prompt Medium"/>
                  <a:cs typeface="Times New Roman" panose="02020603050405020304" pitchFamily="18" charset="0"/>
                  <a:sym typeface="Prompt Medium"/>
                </a:rPr>
                <a:t>Visual Analysis of Chess Openings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80046" y="4054383"/>
            <a:ext cx="9269909" cy="1241517"/>
            <a:chOff x="0" y="0"/>
            <a:chExt cx="12359878" cy="13168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59878" cy="1316832"/>
            </a:xfrm>
            <a:custGeom>
              <a:avLst/>
              <a:gdLst/>
              <a:ahLst/>
              <a:cxnLst/>
              <a:rect l="l" t="t" r="r" b="b"/>
              <a:pathLst>
                <a:path w="12359878" h="1316832">
                  <a:moveTo>
                    <a:pt x="0" y="0"/>
                  </a:moveTo>
                  <a:lnTo>
                    <a:pt x="12359878" y="0"/>
                  </a:lnTo>
                  <a:lnTo>
                    <a:pt x="12359878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12359878" cy="14120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This project analyzes chess opening trends using data from millions of </a:t>
              </a:r>
              <a:r>
                <a:rPr lang="en-US" sz="2375" dirty="0" err="1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Lichess</a:t>
              </a:r>
              <a:r>
                <a:rPr lang="en-US" sz="2375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 online games.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80046" y="5121520"/>
            <a:ext cx="9269909" cy="3374780"/>
            <a:chOff x="0" y="-2283755"/>
            <a:chExt cx="12359878" cy="44997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359878" cy="1316832"/>
            </a:xfrm>
            <a:custGeom>
              <a:avLst/>
              <a:gdLst/>
              <a:ahLst/>
              <a:cxnLst/>
              <a:rect l="l" t="t" r="r" b="b"/>
              <a:pathLst>
                <a:path w="12359878" h="1316832">
                  <a:moveTo>
                    <a:pt x="0" y="0"/>
                  </a:moveTo>
                  <a:lnTo>
                    <a:pt x="12359878" y="0"/>
                  </a:lnTo>
                  <a:lnTo>
                    <a:pt x="12359878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283755"/>
              <a:ext cx="12359878" cy="44997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We visualize opening behavior and outcomes to guide better strategy selection.</a:t>
              </a:r>
            </a:p>
            <a:p>
              <a:pPr algn="l">
                <a:lnSpc>
                  <a:spcPts val="3875"/>
                </a:lnSpc>
              </a:pPr>
              <a:endParaRPr lang="en-US" sz="2375" dirty="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endParaRPr>
            </a:p>
            <a:p>
              <a:pPr algn="l">
                <a:lnSpc>
                  <a:spcPts val="3875"/>
                </a:lnSpc>
              </a:pPr>
              <a:endParaRPr lang="en-US" sz="2375" dirty="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endParaRPr>
            </a:p>
            <a:p>
              <a:pPr algn="l">
                <a:lnSpc>
                  <a:spcPts val="3875"/>
                </a:lnSpc>
              </a:pPr>
              <a:endParaRPr lang="en-US" sz="2375" dirty="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endParaRPr>
            </a:p>
            <a:p>
              <a:pPr algn="l">
                <a:lnSpc>
                  <a:spcPts val="3875"/>
                </a:lnSpc>
              </a:pPr>
              <a:endParaRPr lang="en-US" sz="2375" dirty="0">
                <a:solidFill>
                  <a:srgbClr val="DAD8E9"/>
                </a:solidFill>
                <a:latin typeface="Times New Roman" panose="02020603050405020304" pitchFamily="18" charset="0"/>
                <a:ea typeface="Mukta Light"/>
                <a:cs typeface="Times New Roman" panose="02020603050405020304" pitchFamily="18" charset="0"/>
                <a:sym typeface="Mukta Light"/>
              </a:endParaRPr>
            </a:p>
            <a:p>
              <a:pPr algn="l">
                <a:lnSpc>
                  <a:spcPts val="3875"/>
                </a:lnSpc>
              </a:pPr>
              <a:r>
                <a:rPr lang="en-US" sz="2375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Devin Bedi(23106015)</a:t>
              </a:r>
            </a:p>
            <a:p>
              <a:pPr algn="l">
                <a:lnSpc>
                  <a:spcPts val="3875"/>
                </a:lnSpc>
              </a:pPr>
              <a:r>
                <a:rPr lang="en-US" sz="2375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Rupesh Sharma(23106020)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80046" y="1952030"/>
            <a:ext cx="9269909" cy="1714500"/>
            <a:chOff x="0" y="0"/>
            <a:chExt cx="12359878" cy="228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359878" cy="2286000"/>
            </a:xfrm>
            <a:custGeom>
              <a:avLst/>
              <a:gdLst/>
              <a:ahLst/>
              <a:cxnLst/>
              <a:rect l="l" t="t" r="r" b="b"/>
              <a:pathLst>
                <a:path w="12359878" h="2286000">
                  <a:moveTo>
                    <a:pt x="0" y="0"/>
                  </a:moveTo>
                  <a:lnTo>
                    <a:pt x="12359878" y="0"/>
                  </a:lnTo>
                  <a:lnTo>
                    <a:pt x="12359878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2359878" cy="23145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 dirty="0">
                  <a:solidFill>
                    <a:srgbClr val="C6BFEE"/>
                  </a:solidFill>
                  <a:latin typeface="Times New Roman" panose="02020603050405020304" pitchFamily="18" charset="0"/>
                  <a:ea typeface="Prompt Medium"/>
                  <a:cs typeface="Times New Roman" panose="02020603050405020304" pitchFamily="18" charset="0"/>
                  <a:sym typeface="Prompt Medium"/>
                </a:rPr>
                <a:t>Problem Statement and Objectives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70521" y="4466927"/>
            <a:ext cx="713334" cy="713334"/>
            <a:chOff x="0" y="0"/>
            <a:chExt cx="951112" cy="951112"/>
          </a:xfrm>
        </p:grpSpPr>
        <p:sp>
          <p:nvSpPr>
            <p:cNvPr id="10" name="Freeform 10"/>
            <p:cNvSpPr/>
            <p:nvPr/>
          </p:nvSpPr>
          <p:spPr>
            <a:xfrm>
              <a:off x="12700" y="12700"/>
              <a:ext cx="925703" cy="925703"/>
            </a:xfrm>
            <a:custGeom>
              <a:avLst/>
              <a:gdLst/>
              <a:ahLst/>
              <a:cxnLst/>
              <a:rect l="l" t="t" r="r" b="b"/>
              <a:pathLst>
                <a:path w="925703" h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951103" cy="951103"/>
            </a:xfrm>
            <a:custGeom>
              <a:avLst/>
              <a:gdLst/>
              <a:ahLst/>
              <a:cxnLst/>
              <a:rect l="l" t="t" r="r" b="b"/>
              <a:pathLst>
                <a:path w="951103" h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082850" y="4476452"/>
            <a:ext cx="3429000" cy="428625"/>
            <a:chOff x="0" y="0"/>
            <a:chExt cx="4572000" cy="571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 dirty="0">
                  <a:solidFill>
                    <a:srgbClr val="DAD8E9"/>
                  </a:solidFill>
                  <a:latin typeface="Times New Roman" panose="02020603050405020304" pitchFamily="18" charset="0"/>
                  <a:ea typeface="Prompt Medium"/>
                  <a:cs typeface="Times New Roman" panose="02020603050405020304" pitchFamily="18" charset="0"/>
                  <a:sym typeface="Prompt Medium"/>
                </a:rPr>
                <a:t>Problem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82850" y="5090220"/>
            <a:ext cx="8267105" cy="987624"/>
            <a:chOff x="0" y="0"/>
            <a:chExt cx="11022807" cy="13168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022807" cy="1316832"/>
            </a:xfrm>
            <a:custGeom>
              <a:avLst/>
              <a:gdLst/>
              <a:ahLst/>
              <a:cxnLst/>
              <a:rect l="l" t="t" r="r" b="b"/>
              <a:pathLst>
                <a:path w="11022807" h="1316832">
                  <a:moveTo>
                    <a:pt x="0" y="0"/>
                  </a:moveTo>
                  <a:lnTo>
                    <a:pt x="11022807" y="0"/>
                  </a:lnTo>
                  <a:lnTo>
                    <a:pt x="11022807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1022807" cy="14120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Players struggle to identify effective openings amid vast online data.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70521" y="6723906"/>
            <a:ext cx="713334" cy="713334"/>
            <a:chOff x="0" y="0"/>
            <a:chExt cx="951112" cy="951112"/>
          </a:xfrm>
        </p:grpSpPr>
        <p:sp>
          <p:nvSpPr>
            <p:cNvPr id="19" name="Freeform 19"/>
            <p:cNvSpPr/>
            <p:nvPr/>
          </p:nvSpPr>
          <p:spPr>
            <a:xfrm>
              <a:off x="12700" y="12700"/>
              <a:ext cx="925703" cy="925703"/>
            </a:xfrm>
            <a:custGeom>
              <a:avLst/>
              <a:gdLst/>
              <a:ahLst/>
              <a:cxnLst/>
              <a:rect l="l" t="t" r="r" b="b"/>
              <a:pathLst>
                <a:path w="925703" h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951103" cy="951103"/>
            </a:xfrm>
            <a:custGeom>
              <a:avLst/>
              <a:gdLst/>
              <a:ahLst/>
              <a:cxnLst/>
              <a:rect l="l" t="t" r="r" b="b"/>
              <a:pathLst>
                <a:path w="951103" h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2082850" y="6733431"/>
            <a:ext cx="3429000" cy="428625"/>
            <a:chOff x="0" y="0"/>
            <a:chExt cx="4572000" cy="5715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 dirty="0">
                  <a:solidFill>
                    <a:srgbClr val="DAD8E9"/>
                  </a:solidFill>
                  <a:latin typeface="Times New Roman" panose="02020603050405020304" pitchFamily="18" charset="0"/>
                  <a:ea typeface="Prompt Medium"/>
                  <a:cs typeface="Times New Roman" panose="02020603050405020304" pitchFamily="18" charset="0"/>
                  <a:sym typeface="Prompt Medium"/>
                </a:rPr>
                <a:t>Goal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082850" y="7347197"/>
            <a:ext cx="8267105" cy="987624"/>
            <a:chOff x="0" y="0"/>
            <a:chExt cx="11022807" cy="131683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022807" cy="1316832"/>
            </a:xfrm>
            <a:custGeom>
              <a:avLst/>
              <a:gdLst/>
              <a:ahLst/>
              <a:cxnLst/>
              <a:rect l="l" t="t" r="r" b="b"/>
              <a:pathLst>
                <a:path w="11022807" h="1316832">
                  <a:moveTo>
                    <a:pt x="0" y="0"/>
                  </a:moveTo>
                  <a:lnTo>
                    <a:pt x="11022807" y="0"/>
                  </a:lnTo>
                  <a:lnTo>
                    <a:pt x="11022807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11022807" cy="14120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Visualize and understand opening popularity and performance over seven months.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12216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14400" y="1260425"/>
            <a:ext cx="11045875" cy="1885057"/>
            <a:chOff x="-220861" y="-1370410"/>
            <a:chExt cx="14727833" cy="25134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506972" cy="1143000"/>
            </a:xfrm>
            <a:custGeom>
              <a:avLst/>
              <a:gdLst/>
              <a:ahLst/>
              <a:cxnLst/>
              <a:rect l="l" t="t" r="r" b="b"/>
              <a:pathLst>
                <a:path w="14506972" h="1143000">
                  <a:moveTo>
                    <a:pt x="0" y="0"/>
                  </a:moveTo>
                  <a:lnTo>
                    <a:pt x="14506972" y="0"/>
                  </a:lnTo>
                  <a:lnTo>
                    <a:pt x="14506972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-220861" y="-1370410"/>
              <a:ext cx="14506972" cy="12955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 dirty="0">
                  <a:solidFill>
                    <a:srgbClr val="C6BFEE"/>
                  </a:solidFill>
                  <a:latin typeface="Times New Roman" panose="02020603050405020304" pitchFamily="18" charset="0"/>
                  <a:ea typeface="Prompt Medium"/>
                  <a:cs typeface="Times New Roman" panose="02020603050405020304" pitchFamily="18" charset="0"/>
                  <a:sym typeface="Prompt Medium"/>
                </a:rPr>
                <a:t>Data Collection &amp; Preprocessing</a:t>
              </a:r>
            </a:p>
            <a:p>
              <a:pPr algn="l">
                <a:lnSpc>
                  <a:spcPts val="6749"/>
                </a:lnSpc>
              </a:pPr>
              <a:endParaRPr lang="en-US" sz="5374" b="1" dirty="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endParaRPr>
            </a:p>
            <a:p>
              <a:pPr algn="l">
                <a:lnSpc>
                  <a:spcPts val="6749"/>
                </a:lnSpc>
              </a:pPr>
              <a:endParaRPr lang="en-US" sz="5374" b="1" dirty="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endParaRPr>
            </a:p>
            <a:p>
              <a:pPr algn="l">
                <a:lnSpc>
                  <a:spcPts val="6749"/>
                </a:lnSpc>
              </a:pPr>
              <a:endParaRPr lang="en-US" sz="5374" b="1" dirty="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endParaRPr>
            </a:p>
            <a:p>
              <a:pPr algn="l">
                <a:lnSpc>
                  <a:spcPts val="6749"/>
                </a:lnSpc>
              </a:pPr>
              <a:endParaRPr lang="en-US" sz="5374" b="1" dirty="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endParaRPr>
            </a:p>
            <a:p>
              <a:pPr algn="l">
                <a:lnSpc>
                  <a:spcPts val="6749"/>
                </a:lnSpc>
              </a:pPr>
              <a:endParaRPr lang="en-US" sz="5374" b="1" dirty="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80046" y="3916859"/>
            <a:ext cx="3429000" cy="428625"/>
            <a:chOff x="0" y="0"/>
            <a:chExt cx="4572000" cy="571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 dirty="0">
                  <a:solidFill>
                    <a:srgbClr val="C6BFEE"/>
                  </a:solidFill>
                  <a:latin typeface="Times New Roman" panose="02020603050405020304" pitchFamily="18" charset="0"/>
                  <a:ea typeface="Prompt Medium"/>
                  <a:cs typeface="Times New Roman" panose="02020603050405020304" pitchFamily="18" charset="0"/>
                  <a:sym typeface="Prompt Medium"/>
                </a:rPr>
                <a:t>Data Source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0046" y="4654004"/>
            <a:ext cx="7687567" cy="493811"/>
            <a:chOff x="0" y="0"/>
            <a:chExt cx="10250090" cy="6584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250090" cy="658415"/>
            </a:xfrm>
            <a:custGeom>
              <a:avLst/>
              <a:gdLst/>
              <a:ahLst/>
              <a:cxnLst/>
              <a:rect l="l" t="t" r="r" b="b"/>
              <a:pathLst>
                <a:path w="10250090" h="658415">
                  <a:moveTo>
                    <a:pt x="0" y="0"/>
                  </a:moveTo>
                  <a:lnTo>
                    <a:pt x="10250090" y="0"/>
                  </a:lnTo>
                  <a:lnTo>
                    <a:pt x="10250090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0250090" cy="7536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 dirty="0" err="1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Lichess</a:t>
              </a:r>
              <a:r>
                <a:rPr lang="en-US" sz="2375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 monthly datasets covering 7 months in PNG format.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80046" y="5456336"/>
            <a:ext cx="3429000" cy="428625"/>
            <a:chOff x="0" y="0"/>
            <a:chExt cx="4572000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 dirty="0">
                  <a:solidFill>
                    <a:srgbClr val="C6BFEE"/>
                  </a:solidFill>
                  <a:latin typeface="Times New Roman" panose="02020603050405020304" pitchFamily="18" charset="0"/>
                  <a:ea typeface="Prompt Medium"/>
                  <a:cs typeface="Times New Roman" panose="02020603050405020304" pitchFamily="18" charset="0"/>
                  <a:sym typeface="Prompt Medium"/>
                </a:rPr>
                <a:t>Processing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80046" y="6193482"/>
            <a:ext cx="7687567" cy="493811"/>
            <a:chOff x="0" y="0"/>
            <a:chExt cx="10250090" cy="65841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250090" cy="658415"/>
            </a:xfrm>
            <a:custGeom>
              <a:avLst/>
              <a:gdLst/>
              <a:ahLst/>
              <a:cxnLst/>
              <a:rect l="l" t="t" r="r" b="b"/>
              <a:pathLst>
                <a:path w="10250090" h="658415">
                  <a:moveTo>
                    <a:pt x="0" y="0"/>
                  </a:moveTo>
                  <a:lnTo>
                    <a:pt x="10250090" y="0"/>
                  </a:lnTo>
                  <a:lnTo>
                    <a:pt x="10250090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0"/>
              <a:ext cx="10250090" cy="7536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58180" lvl="1" indent="-179090" algn="l">
                <a:lnSpc>
                  <a:spcPts val="3875"/>
                </a:lnSpc>
                <a:buFont typeface="Arial"/>
                <a:buChar char="•"/>
              </a:pPr>
              <a:r>
                <a:rPr lang="en-US" sz="2375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Parsed PNGs for extraction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80046" y="6795195"/>
            <a:ext cx="7687567" cy="493811"/>
            <a:chOff x="0" y="0"/>
            <a:chExt cx="10250090" cy="65841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50090" cy="658415"/>
            </a:xfrm>
            <a:custGeom>
              <a:avLst/>
              <a:gdLst/>
              <a:ahLst/>
              <a:cxnLst/>
              <a:rect l="l" t="t" r="r" b="b"/>
              <a:pathLst>
                <a:path w="10250090" h="658415">
                  <a:moveTo>
                    <a:pt x="0" y="0"/>
                  </a:moveTo>
                  <a:lnTo>
                    <a:pt x="10250090" y="0"/>
                  </a:lnTo>
                  <a:lnTo>
                    <a:pt x="10250090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10250090" cy="7536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58180" lvl="1" indent="-179090" algn="l">
                <a:lnSpc>
                  <a:spcPts val="3875"/>
                </a:lnSpc>
                <a:buFont typeface="Arial"/>
                <a:buChar char="•"/>
              </a:pPr>
              <a:r>
                <a:rPr lang="en-US" sz="2375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Cleaned and filtered records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80046" y="7396906"/>
            <a:ext cx="7687567" cy="493811"/>
            <a:chOff x="0" y="0"/>
            <a:chExt cx="10250090" cy="65841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250090" cy="658415"/>
            </a:xfrm>
            <a:custGeom>
              <a:avLst/>
              <a:gdLst/>
              <a:ahLst/>
              <a:cxnLst/>
              <a:rect l="l" t="t" r="r" b="b"/>
              <a:pathLst>
                <a:path w="10250090" h="658415">
                  <a:moveTo>
                    <a:pt x="0" y="0"/>
                  </a:moveTo>
                  <a:lnTo>
                    <a:pt x="10250090" y="0"/>
                  </a:lnTo>
                  <a:lnTo>
                    <a:pt x="10250090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0"/>
              <a:ext cx="10250090" cy="7536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58180" lvl="1" indent="-179090" algn="l">
                <a:lnSpc>
                  <a:spcPts val="3875"/>
                </a:lnSpc>
                <a:buFont typeface="Arial"/>
                <a:buChar char="•"/>
              </a:pPr>
              <a:r>
                <a:rPr lang="en-US" sz="2375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Merged into master dataset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529911" y="3721905"/>
            <a:ext cx="4054227" cy="435769"/>
            <a:chOff x="0" y="-9525"/>
            <a:chExt cx="5405637" cy="58102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405637" cy="571500"/>
            </a:xfrm>
            <a:custGeom>
              <a:avLst/>
              <a:gdLst/>
              <a:ahLst/>
              <a:cxnLst/>
              <a:rect l="l" t="t" r="r" b="b"/>
              <a:pathLst>
                <a:path w="5405637" h="571500">
                  <a:moveTo>
                    <a:pt x="0" y="0"/>
                  </a:moveTo>
                  <a:lnTo>
                    <a:pt x="5405637" y="0"/>
                  </a:lnTo>
                  <a:lnTo>
                    <a:pt x="5405637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5405637" cy="581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 dirty="0">
                  <a:solidFill>
                    <a:srgbClr val="C6BFEE"/>
                  </a:solidFill>
                  <a:latin typeface="Times New Roman" panose="02020603050405020304" pitchFamily="18" charset="0"/>
                  <a:ea typeface="Prompt Medium"/>
                  <a:cs typeface="Times New Roman" panose="02020603050405020304" pitchFamily="18" charset="0"/>
                  <a:sym typeface="Prompt Medium"/>
                </a:rPr>
                <a:t>Master Dataset </a:t>
              </a:r>
            </a:p>
            <a:p>
              <a:pPr algn="l">
                <a:lnSpc>
                  <a:spcPts val="3374"/>
                </a:lnSpc>
              </a:pPr>
              <a:r>
                <a:rPr lang="en-US" sz="2687" b="1" dirty="0">
                  <a:solidFill>
                    <a:srgbClr val="C6BFEE"/>
                  </a:solidFill>
                  <a:latin typeface="Times New Roman" panose="02020603050405020304" pitchFamily="18" charset="0"/>
                  <a:ea typeface="Prompt Medium"/>
                  <a:cs typeface="Times New Roman" panose="02020603050405020304" pitchFamily="18" charset="0"/>
                  <a:sym typeface="Prompt Medium"/>
                </a:rPr>
                <a:t>Columns</a:t>
              </a:r>
            </a:p>
            <a:p>
              <a:pPr algn="l">
                <a:lnSpc>
                  <a:spcPts val="3374"/>
                </a:lnSpc>
              </a:pPr>
              <a:endParaRPr lang="en-US" sz="2687" b="1" dirty="0">
                <a:solidFill>
                  <a:srgbClr val="C6BFEE"/>
                </a:solidFill>
                <a:latin typeface="Times New Roman" panose="02020603050405020304" pitchFamily="18" charset="0"/>
                <a:ea typeface="Prompt Medium"/>
                <a:cs typeface="Times New Roman" panose="02020603050405020304" pitchFamily="18" charset="0"/>
                <a:sym typeface="Prompt Medium"/>
              </a:endParaRPr>
            </a:p>
            <a:p>
              <a:pPr algn="l">
                <a:lnSpc>
                  <a:spcPts val="3374"/>
                </a:lnSpc>
              </a:pPr>
              <a:endParaRPr lang="en-US" sz="2687" b="1" dirty="0">
                <a:solidFill>
                  <a:srgbClr val="C6BFEE"/>
                </a:solidFill>
                <a:latin typeface="Times New Roman" panose="02020603050405020304" pitchFamily="18" charset="0"/>
                <a:ea typeface="Prompt Medium"/>
                <a:cs typeface="Times New Roman" panose="02020603050405020304" pitchFamily="18" charset="0"/>
                <a:sym typeface="Prompt Medium"/>
              </a:endParaRPr>
            </a:p>
            <a:p>
              <a:pPr algn="l">
                <a:lnSpc>
                  <a:spcPts val="3374"/>
                </a:lnSpc>
              </a:pPr>
              <a:endParaRPr lang="en-US" sz="2687" b="1" dirty="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529911" y="4654004"/>
            <a:ext cx="7687567" cy="493811"/>
            <a:chOff x="0" y="0"/>
            <a:chExt cx="10250090" cy="65841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250090" cy="658415"/>
            </a:xfrm>
            <a:custGeom>
              <a:avLst/>
              <a:gdLst/>
              <a:ahLst/>
              <a:cxnLst/>
              <a:rect l="l" t="t" r="r" b="b"/>
              <a:pathLst>
                <a:path w="10250090" h="658415">
                  <a:moveTo>
                    <a:pt x="0" y="0"/>
                  </a:moveTo>
                  <a:lnTo>
                    <a:pt x="10250090" y="0"/>
                  </a:lnTo>
                  <a:lnTo>
                    <a:pt x="10250090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95250"/>
              <a:ext cx="10250090" cy="7536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58180" lvl="1" indent="-179090" algn="l">
                <a:lnSpc>
                  <a:spcPts val="3875"/>
                </a:lnSpc>
                <a:buFont typeface="Arial"/>
                <a:buChar char="•"/>
              </a:pPr>
              <a:r>
                <a:rPr lang="en-US" sz="2375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Date, Player Info, Ratings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529911" y="5255716"/>
            <a:ext cx="7687567" cy="493811"/>
            <a:chOff x="0" y="0"/>
            <a:chExt cx="10250090" cy="65841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250090" cy="658415"/>
            </a:xfrm>
            <a:custGeom>
              <a:avLst/>
              <a:gdLst/>
              <a:ahLst/>
              <a:cxnLst/>
              <a:rect l="l" t="t" r="r" b="b"/>
              <a:pathLst>
                <a:path w="10250090" h="658415">
                  <a:moveTo>
                    <a:pt x="0" y="0"/>
                  </a:moveTo>
                  <a:lnTo>
                    <a:pt x="10250090" y="0"/>
                  </a:lnTo>
                  <a:lnTo>
                    <a:pt x="10250090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95250"/>
              <a:ext cx="10250090" cy="7536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58180" lvl="1" indent="-179090" algn="l">
                <a:lnSpc>
                  <a:spcPts val="3875"/>
                </a:lnSpc>
                <a:buFont typeface="Arial"/>
                <a:buChar char="•"/>
              </a:pPr>
              <a:r>
                <a:rPr lang="en-US" sz="2375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Opening ECO codes and names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529911" y="5857429"/>
            <a:ext cx="7687567" cy="493811"/>
            <a:chOff x="0" y="0"/>
            <a:chExt cx="10250090" cy="65841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250090" cy="658415"/>
            </a:xfrm>
            <a:custGeom>
              <a:avLst/>
              <a:gdLst/>
              <a:ahLst/>
              <a:cxnLst/>
              <a:rect l="l" t="t" r="r" b="b"/>
              <a:pathLst>
                <a:path w="10250090" h="658415">
                  <a:moveTo>
                    <a:pt x="0" y="0"/>
                  </a:moveTo>
                  <a:lnTo>
                    <a:pt x="10250090" y="0"/>
                  </a:lnTo>
                  <a:lnTo>
                    <a:pt x="10250090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95250"/>
              <a:ext cx="10250090" cy="7536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58180" lvl="1" indent="-179090" algn="l">
                <a:lnSpc>
                  <a:spcPts val="3875"/>
                </a:lnSpc>
                <a:buFont typeface="Arial"/>
                <a:buChar char="•"/>
              </a:pPr>
              <a:r>
                <a:rPr lang="en-US" sz="2375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Game results, length, and time control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2" y="267516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857625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0" y="0"/>
                </a:moveTo>
                <a:lnTo>
                  <a:pt x="18288000" y="0"/>
                </a:lnTo>
                <a:lnTo>
                  <a:pt x="18288000" y="3857625"/>
                </a:lnTo>
                <a:lnTo>
                  <a:pt x="0" y="3857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40773" y="3857660"/>
            <a:ext cx="8476655" cy="1533453"/>
            <a:chOff x="-830461" y="-901604"/>
            <a:chExt cx="11302206" cy="2044604"/>
          </a:xfrm>
        </p:grpSpPr>
        <p:sp>
          <p:nvSpPr>
            <p:cNvPr id="7" name="Freeform 7"/>
            <p:cNvSpPr/>
            <p:nvPr/>
          </p:nvSpPr>
          <p:spPr>
            <a:xfrm>
              <a:off x="-830461" y="-901604"/>
              <a:ext cx="10471745" cy="1143000"/>
            </a:xfrm>
            <a:custGeom>
              <a:avLst/>
              <a:gdLst/>
              <a:ahLst/>
              <a:cxnLst/>
              <a:rect l="l" t="t" r="r" b="b"/>
              <a:pathLst>
                <a:path w="10471745" h="1143000">
                  <a:moveTo>
                    <a:pt x="0" y="0"/>
                  </a:moveTo>
                  <a:lnTo>
                    <a:pt x="10471745" y="0"/>
                  </a:lnTo>
                  <a:lnTo>
                    <a:pt x="10471745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0471745" cy="11715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 dirty="0">
                  <a:solidFill>
                    <a:srgbClr val="C6BFEE"/>
                  </a:solidFill>
                  <a:latin typeface="Times New Roman" panose="02020603050405020304" pitchFamily="18" charset="0"/>
                  <a:ea typeface="Prompt Medium"/>
                  <a:cs typeface="Times New Roman" panose="02020603050405020304" pitchFamily="18" charset="0"/>
                  <a:sym typeface="Prompt Medium"/>
                </a:rPr>
                <a:t>Tools and Technologies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89985" y="7438132"/>
            <a:ext cx="5189339" cy="2383482"/>
            <a:chOff x="0" y="0"/>
            <a:chExt cx="6919118" cy="3177977"/>
          </a:xfrm>
        </p:grpSpPr>
        <p:sp>
          <p:nvSpPr>
            <p:cNvPr id="10" name="Freeform 10"/>
            <p:cNvSpPr/>
            <p:nvPr/>
          </p:nvSpPr>
          <p:spPr>
            <a:xfrm>
              <a:off x="12700" y="12700"/>
              <a:ext cx="6893687" cy="3152648"/>
            </a:xfrm>
            <a:custGeom>
              <a:avLst/>
              <a:gdLst/>
              <a:ahLst/>
              <a:cxnLst/>
              <a:rect l="l" t="t" r="r" b="b"/>
              <a:pathLst>
                <a:path w="6893687" h="3152648">
                  <a:moveTo>
                    <a:pt x="0" y="172847"/>
                  </a:moveTo>
                  <a:cubicBezTo>
                    <a:pt x="0" y="77343"/>
                    <a:pt x="77724" y="0"/>
                    <a:pt x="173609" y="0"/>
                  </a:cubicBezTo>
                  <a:lnTo>
                    <a:pt x="6720078" y="0"/>
                  </a:lnTo>
                  <a:cubicBezTo>
                    <a:pt x="6815963" y="0"/>
                    <a:pt x="6893687" y="77343"/>
                    <a:pt x="6893687" y="172847"/>
                  </a:cubicBezTo>
                  <a:lnTo>
                    <a:pt x="6893687" y="2979801"/>
                  </a:lnTo>
                  <a:cubicBezTo>
                    <a:pt x="6893687" y="3075305"/>
                    <a:pt x="6815963" y="3152648"/>
                    <a:pt x="6720078" y="3152648"/>
                  </a:cubicBezTo>
                  <a:lnTo>
                    <a:pt x="173609" y="3152648"/>
                  </a:lnTo>
                  <a:cubicBezTo>
                    <a:pt x="77724" y="3152521"/>
                    <a:pt x="0" y="3075178"/>
                    <a:pt x="0" y="2979801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919087" cy="3178048"/>
            </a:xfrm>
            <a:custGeom>
              <a:avLst/>
              <a:gdLst/>
              <a:ahLst/>
              <a:cxnLst/>
              <a:rect l="l" t="t" r="r" b="b"/>
              <a:pathLst>
                <a:path w="6919087" h="3178048">
                  <a:moveTo>
                    <a:pt x="0" y="185547"/>
                  </a:moveTo>
                  <a:cubicBezTo>
                    <a:pt x="0" y="83058"/>
                    <a:pt x="83439" y="0"/>
                    <a:pt x="186309" y="0"/>
                  </a:cubicBezTo>
                  <a:lnTo>
                    <a:pt x="6732778" y="0"/>
                  </a:lnTo>
                  <a:lnTo>
                    <a:pt x="6732778" y="12700"/>
                  </a:lnTo>
                  <a:lnTo>
                    <a:pt x="6732778" y="0"/>
                  </a:lnTo>
                  <a:cubicBezTo>
                    <a:pt x="6835648" y="0"/>
                    <a:pt x="6919087" y="83058"/>
                    <a:pt x="6919087" y="185547"/>
                  </a:cubicBezTo>
                  <a:lnTo>
                    <a:pt x="6906387" y="185547"/>
                  </a:lnTo>
                  <a:lnTo>
                    <a:pt x="6919087" y="185547"/>
                  </a:lnTo>
                  <a:lnTo>
                    <a:pt x="6919087" y="2992501"/>
                  </a:lnTo>
                  <a:lnTo>
                    <a:pt x="6906387" y="2992501"/>
                  </a:lnTo>
                  <a:lnTo>
                    <a:pt x="6919087" y="2992501"/>
                  </a:lnTo>
                  <a:cubicBezTo>
                    <a:pt x="6919087" y="3094990"/>
                    <a:pt x="6835648" y="3178048"/>
                    <a:pt x="6732778" y="3178048"/>
                  </a:cubicBezTo>
                  <a:lnTo>
                    <a:pt x="6732778" y="3165348"/>
                  </a:lnTo>
                  <a:lnTo>
                    <a:pt x="6732778" y="3178048"/>
                  </a:lnTo>
                  <a:lnTo>
                    <a:pt x="186309" y="3178048"/>
                  </a:lnTo>
                  <a:lnTo>
                    <a:pt x="186309" y="3165348"/>
                  </a:lnTo>
                  <a:lnTo>
                    <a:pt x="186309" y="3178048"/>
                  </a:lnTo>
                  <a:cubicBezTo>
                    <a:pt x="83439" y="3177921"/>
                    <a:pt x="0" y="3094990"/>
                    <a:pt x="0" y="2992501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2992501"/>
                  </a:lnTo>
                  <a:lnTo>
                    <a:pt x="12700" y="2992501"/>
                  </a:lnTo>
                  <a:lnTo>
                    <a:pt x="25400" y="2992501"/>
                  </a:lnTo>
                  <a:cubicBezTo>
                    <a:pt x="25400" y="3080893"/>
                    <a:pt x="97409" y="3152648"/>
                    <a:pt x="186309" y="3152648"/>
                  </a:cubicBezTo>
                  <a:lnTo>
                    <a:pt x="6732778" y="3152648"/>
                  </a:lnTo>
                  <a:cubicBezTo>
                    <a:pt x="6821678" y="3152648"/>
                    <a:pt x="6893687" y="3080893"/>
                    <a:pt x="6893687" y="2992501"/>
                  </a:cubicBezTo>
                  <a:lnTo>
                    <a:pt x="6893687" y="185547"/>
                  </a:lnTo>
                  <a:cubicBezTo>
                    <a:pt x="6893687" y="97155"/>
                    <a:pt x="6821805" y="25400"/>
                    <a:pt x="6732778" y="25400"/>
                  </a:cubicBezTo>
                  <a:lnTo>
                    <a:pt x="186309" y="25400"/>
                  </a:lnTo>
                  <a:lnTo>
                    <a:pt x="186309" y="12700"/>
                  </a:lnTo>
                  <a:lnTo>
                    <a:pt x="186309" y="25400"/>
                  </a:lnTo>
                  <a:cubicBezTo>
                    <a:pt x="97409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401068" y="6803749"/>
            <a:ext cx="3429000" cy="428625"/>
            <a:chOff x="0" y="0"/>
            <a:chExt cx="4572000" cy="571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endParaRPr lang="en-US" sz="2687" b="1" dirty="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endParaRPr>
            </a:p>
            <a:p>
              <a:pPr algn="l">
                <a:lnSpc>
                  <a:spcPts val="3374"/>
                </a:lnSpc>
              </a:pPr>
              <a:endParaRPr lang="en-US" sz="2687" b="1" dirty="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endParaRPr>
            </a:p>
            <a:p>
              <a:pPr algn="l">
                <a:lnSpc>
                  <a:spcPts val="3374"/>
                </a:lnSpc>
              </a:pPr>
              <a:r>
                <a:rPr lang="en-US" sz="2687" b="1" dirty="0">
                  <a:solidFill>
                    <a:srgbClr val="DAD8E9"/>
                  </a:solidFill>
                  <a:latin typeface="Times New Roman" panose="02020603050405020304" pitchFamily="18" charset="0"/>
                  <a:ea typeface="Prompt Medium"/>
                  <a:cs typeface="Times New Roman" panose="02020603050405020304" pitchFamily="18" charset="0"/>
                  <a:sym typeface="Prompt Medium"/>
                </a:rPr>
                <a:t>Languages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07459" y="7309525"/>
            <a:ext cx="4771331" cy="2502617"/>
            <a:chOff x="-303269" y="-1917389"/>
            <a:chExt cx="6361774" cy="3336823"/>
          </a:xfrm>
        </p:grpSpPr>
        <p:sp>
          <p:nvSpPr>
            <p:cNvPr id="16" name="Freeform 16"/>
            <p:cNvSpPr/>
            <p:nvPr/>
          </p:nvSpPr>
          <p:spPr>
            <a:xfrm>
              <a:off x="-303269" y="102602"/>
              <a:ext cx="6020197" cy="1316832"/>
            </a:xfrm>
            <a:custGeom>
              <a:avLst/>
              <a:gdLst/>
              <a:ahLst/>
              <a:cxnLst/>
              <a:rect l="l" t="t" r="r" b="b"/>
              <a:pathLst>
                <a:path w="6020197" h="1316832">
                  <a:moveTo>
                    <a:pt x="0" y="0"/>
                  </a:moveTo>
                  <a:lnTo>
                    <a:pt x="6020197" y="0"/>
                  </a:lnTo>
                  <a:lnTo>
                    <a:pt x="6020197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38308" y="-1917389"/>
              <a:ext cx="6020197" cy="14120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endParaRPr lang="en-US" sz="2375" dirty="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endParaRPr>
            </a:p>
            <a:p>
              <a:pPr algn="l">
                <a:lnSpc>
                  <a:spcPts val="3875"/>
                </a:lnSpc>
              </a:pPr>
              <a:endParaRPr lang="en-US" sz="2375" dirty="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endParaRPr>
            </a:p>
            <a:p>
              <a:pPr algn="l">
                <a:lnSpc>
                  <a:spcPts val="3875"/>
                </a:lnSpc>
              </a:pPr>
              <a:r>
                <a:rPr lang="en-US" sz="2375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Python for data extraction, cleaning, visualization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559051" y="7446311"/>
            <a:ext cx="5189339" cy="2383482"/>
            <a:chOff x="0" y="0"/>
            <a:chExt cx="6919118" cy="3177977"/>
          </a:xfrm>
        </p:grpSpPr>
        <p:sp>
          <p:nvSpPr>
            <p:cNvPr id="19" name="Freeform 19"/>
            <p:cNvSpPr/>
            <p:nvPr/>
          </p:nvSpPr>
          <p:spPr>
            <a:xfrm>
              <a:off x="12700" y="12700"/>
              <a:ext cx="6893687" cy="3152648"/>
            </a:xfrm>
            <a:custGeom>
              <a:avLst/>
              <a:gdLst/>
              <a:ahLst/>
              <a:cxnLst/>
              <a:rect l="l" t="t" r="r" b="b"/>
              <a:pathLst>
                <a:path w="6893687" h="3152648">
                  <a:moveTo>
                    <a:pt x="0" y="172847"/>
                  </a:moveTo>
                  <a:cubicBezTo>
                    <a:pt x="0" y="77343"/>
                    <a:pt x="77724" y="0"/>
                    <a:pt x="173609" y="0"/>
                  </a:cubicBezTo>
                  <a:lnTo>
                    <a:pt x="6720078" y="0"/>
                  </a:lnTo>
                  <a:cubicBezTo>
                    <a:pt x="6815963" y="0"/>
                    <a:pt x="6893687" y="77343"/>
                    <a:pt x="6893687" y="172847"/>
                  </a:cubicBezTo>
                  <a:lnTo>
                    <a:pt x="6893687" y="2979801"/>
                  </a:lnTo>
                  <a:cubicBezTo>
                    <a:pt x="6893687" y="3075305"/>
                    <a:pt x="6815963" y="3152648"/>
                    <a:pt x="6720078" y="3152648"/>
                  </a:cubicBezTo>
                  <a:lnTo>
                    <a:pt x="173609" y="3152648"/>
                  </a:lnTo>
                  <a:cubicBezTo>
                    <a:pt x="77724" y="3152521"/>
                    <a:pt x="0" y="3075178"/>
                    <a:pt x="0" y="2979801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919087" cy="3178048"/>
            </a:xfrm>
            <a:custGeom>
              <a:avLst/>
              <a:gdLst/>
              <a:ahLst/>
              <a:cxnLst/>
              <a:rect l="l" t="t" r="r" b="b"/>
              <a:pathLst>
                <a:path w="6919087" h="3178048">
                  <a:moveTo>
                    <a:pt x="0" y="185547"/>
                  </a:moveTo>
                  <a:cubicBezTo>
                    <a:pt x="0" y="83058"/>
                    <a:pt x="83439" y="0"/>
                    <a:pt x="186309" y="0"/>
                  </a:cubicBezTo>
                  <a:lnTo>
                    <a:pt x="6732778" y="0"/>
                  </a:lnTo>
                  <a:lnTo>
                    <a:pt x="6732778" y="12700"/>
                  </a:lnTo>
                  <a:lnTo>
                    <a:pt x="6732778" y="0"/>
                  </a:lnTo>
                  <a:cubicBezTo>
                    <a:pt x="6835648" y="0"/>
                    <a:pt x="6919087" y="83058"/>
                    <a:pt x="6919087" y="185547"/>
                  </a:cubicBezTo>
                  <a:lnTo>
                    <a:pt x="6906387" y="185547"/>
                  </a:lnTo>
                  <a:lnTo>
                    <a:pt x="6919087" y="185547"/>
                  </a:lnTo>
                  <a:lnTo>
                    <a:pt x="6919087" y="2992501"/>
                  </a:lnTo>
                  <a:lnTo>
                    <a:pt x="6906387" y="2992501"/>
                  </a:lnTo>
                  <a:lnTo>
                    <a:pt x="6919087" y="2992501"/>
                  </a:lnTo>
                  <a:cubicBezTo>
                    <a:pt x="6919087" y="3094990"/>
                    <a:pt x="6835648" y="3178048"/>
                    <a:pt x="6732778" y="3178048"/>
                  </a:cubicBezTo>
                  <a:lnTo>
                    <a:pt x="6732778" y="3165348"/>
                  </a:lnTo>
                  <a:lnTo>
                    <a:pt x="6732778" y="3178048"/>
                  </a:lnTo>
                  <a:lnTo>
                    <a:pt x="186309" y="3178048"/>
                  </a:lnTo>
                  <a:lnTo>
                    <a:pt x="186309" y="3165348"/>
                  </a:lnTo>
                  <a:lnTo>
                    <a:pt x="186309" y="3178048"/>
                  </a:lnTo>
                  <a:cubicBezTo>
                    <a:pt x="83439" y="3177921"/>
                    <a:pt x="0" y="3094990"/>
                    <a:pt x="0" y="2992501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2992501"/>
                  </a:lnTo>
                  <a:lnTo>
                    <a:pt x="12700" y="2992501"/>
                  </a:lnTo>
                  <a:lnTo>
                    <a:pt x="25400" y="2992501"/>
                  </a:lnTo>
                  <a:cubicBezTo>
                    <a:pt x="25400" y="3080893"/>
                    <a:pt x="97409" y="3152648"/>
                    <a:pt x="186309" y="3152648"/>
                  </a:cubicBezTo>
                  <a:lnTo>
                    <a:pt x="6732778" y="3152648"/>
                  </a:lnTo>
                  <a:cubicBezTo>
                    <a:pt x="6821678" y="3152648"/>
                    <a:pt x="6893687" y="3080893"/>
                    <a:pt x="6893687" y="2992501"/>
                  </a:cubicBezTo>
                  <a:lnTo>
                    <a:pt x="6893687" y="185547"/>
                  </a:lnTo>
                  <a:cubicBezTo>
                    <a:pt x="6893687" y="97155"/>
                    <a:pt x="6821805" y="25400"/>
                    <a:pt x="6732778" y="25400"/>
                  </a:cubicBezTo>
                  <a:lnTo>
                    <a:pt x="186309" y="25400"/>
                  </a:lnTo>
                  <a:lnTo>
                    <a:pt x="186309" y="12700"/>
                  </a:lnTo>
                  <a:lnTo>
                    <a:pt x="186309" y="25400"/>
                  </a:lnTo>
                  <a:cubicBezTo>
                    <a:pt x="97409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7102928" y="7628035"/>
            <a:ext cx="3429000" cy="428625"/>
            <a:chOff x="0" y="0"/>
            <a:chExt cx="4572000" cy="5715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 dirty="0">
                  <a:solidFill>
                    <a:srgbClr val="DAD8E9"/>
                  </a:solidFill>
                  <a:latin typeface="Times New Roman" panose="02020603050405020304" pitchFamily="18" charset="0"/>
                  <a:ea typeface="Prompt Medium"/>
                  <a:cs typeface="Times New Roman" panose="02020603050405020304" pitchFamily="18" charset="0"/>
                  <a:sym typeface="Prompt Medium"/>
                </a:rPr>
                <a:t>Libraries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866714" y="6157423"/>
            <a:ext cx="7030976" cy="1907908"/>
            <a:chOff x="-3354437" y="0"/>
            <a:chExt cx="9374634" cy="254387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20197" cy="658415"/>
            </a:xfrm>
            <a:custGeom>
              <a:avLst/>
              <a:gdLst/>
              <a:ahLst/>
              <a:cxnLst/>
              <a:rect l="l" t="t" r="r" b="b"/>
              <a:pathLst>
                <a:path w="6020197" h="658415">
                  <a:moveTo>
                    <a:pt x="0" y="0"/>
                  </a:moveTo>
                  <a:lnTo>
                    <a:pt x="6020197" y="0"/>
                  </a:lnTo>
                  <a:lnTo>
                    <a:pt x="6020197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-3354437" y="1790214"/>
              <a:ext cx="6020197" cy="7536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58180" lvl="1" indent="-179090" algn="l">
                <a:lnSpc>
                  <a:spcPts val="3875"/>
                </a:lnSpc>
                <a:buFont typeface="Arial"/>
                <a:buChar char="•"/>
              </a:pPr>
              <a:endParaRPr lang="en-US" sz="2375" dirty="0">
                <a:solidFill>
                  <a:srgbClr val="DAD8E9"/>
                </a:solidFill>
                <a:latin typeface="Times New Roman" panose="02020603050405020304" pitchFamily="18" charset="0"/>
                <a:ea typeface="Mukta Light"/>
                <a:cs typeface="Times New Roman" panose="02020603050405020304" pitchFamily="18" charset="0"/>
                <a:sym typeface="Mukta Light"/>
              </a:endParaRPr>
            </a:p>
            <a:p>
              <a:pPr marL="358180" lvl="1" indent="-179090" algn="l">
                <a:lnSpc>
                  <a:spcPts val="3875"/>
                </a:lnSpc>
                <a:buFont typeface="Arial"/>
                <a:buChar char="•"/>
              </a:pPr>
              <a:r>
                <a:rPr lang="en-US" sz="2375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pandas, </a:t>
              </a:r>
              <a:r>
                <a:rPr lang="en-US" sz="2375" dirty="0" err="1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numpy</a:t>
              </a:r>
              <a:endParaRPr lang="en-US" sz="2375" dirty="0">
                <a:solidFill>
                  <a:srgbClr val="DAD8E9"/>
                </a:solidFill>
                <a:latin typeface="Times New Roman" panose="02020603050405020304" pitchFamily="18" charset="0"/>
                <a:ea typeface="Mukta Light"/>
                <a:cs typeface="Times New Roman" panose="02020603050405020304" pitchFamily="18" charset="0"/>
                <a:sym typeface="Mukta Light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842120" y="8000952"/>
            <a:ext cx="4559455" cy="585983"/>
            <a:chOff x="-59075" y="-122897"/>
            <a:chExt cx="6079272" cy="78131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020197" cy="658415"/>
            </a:xfrm>
            <a:custGeom>
              <a:avLst/>
              <a:gdLst/>
              <a:ahLst/>
              <a:cxnLst/>
              <a:rect l="l" t="t" r="r" b="b"/>
              <a:pathLst>
                <a:path w="6020197" h="658415">
                  <a:moveTo>
                    <a:pt x="0" y="0"/>
                  </a:moveTo>
                  <a:lnTo>
                    <a:pt x="6020197" y="0"/>
                  </a:lnTo>
                  <a:lnTo>
                    <a:pt x="6020197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-59075" y="-122897"/>
              <a:ext cx="6020197" cy="7536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79090" lvl="1" algn="l">
                <a:lnSpc>
                  <a:spcPts val="3875"/>
                </a:lnSpc>
              </a:pPr>
              <a:endParaRPr lang="en-US" sz="2375" dirty="0">
                <a:solidFill>
                  <a:srgbClr val="DAD8E9"/>
                </a:solidFill>
                <a:latin typeface="Times New Roman" panose="02020603050405020304" pitchFamily="18" charset="0"/>
                <a:ea typeface="Mukta Light"/>
                <a:cs typeface="Times New Roman" panose="02020603050405020304" pitchFamily="18" charset="0"/>
                <a:sym typeface="Mukta Light"/>
              </a:endParaRPr>
            </a:p>
            <a:p>
              <a:pPr marL="358180" lvl="1" indent="-179090" algn="l">
                <a:lnSpc>
                  <a:spcPts val="3875"/>
                </a:lnSpc>
                <a:buFont typeface="Arial"/>
                <a:buChar char="•"/>
              </a:pPr>
              <a:r>
                <a:rPr lang="en-US" sz="2375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matplotlib, seaborn, </a:t>
              </a:r>
              <a:r>
                <a:rPr lang="en-US" sz="2375" dirty="0" err="1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plotly</a:t>
              </a:r>
              <a:endParaRPr lang="en-US" sz="2375" dirty="0">
                <a:solidFill>
                  <a:srgbClr val="DAD8E9"/>
                </a:solidFill>
                <a:latin typeface="Times New Roman" panose="02020603050405020304" pitchFamily="18" charset="0"/>
                <a:ea typeface="Mukta Light"/>
                <a:cs typeface="Times New Roman" panose="02020603050405020304" pitchFamily="18" charset="0"/>
                <a:sym typeface="Mukta Light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112185" y="7428660"/>
            <a:ext cx="5189339" cy="2383482"/>
            <a:chOff x="0" y="0"/>
            <a:chExt cx="6919118" cy="3177977"/>
          </a:xfrm>
        </p:grpSpPr>
        <p:sp>
          <p:nvSpPr>
            <p:cNvPr id="31" name="Freeform 31"/>
            <p:cNvSpPr/>
            <p:nvPr/>
          </p:nvSpPr>
          <p:spPr>
            <a:xfrm>
              <a:off x="12700" y="12700"/>
              <a:ext cx="6893687" cy="3152648"/>
            </a:xfrm>
            <a:custGeom>
              <a:avLst/>
              <a:gdLst/>
              <a:ahLst/>
              <a:cxnLst/>
              <a:rect l="l" t="t" r="r" b="b"/>
              <a:pathLst>
                <a:path w="6893687" h="3152648">
                  <a:moveTo>
                    <a:pt x="0" y="172847"/>
                  </a:moveTo>
                  <a:cubicBezTo>
                    <a:pt x="0" y="77343"/>
                    <a:pt x="77724" y="0"/>
                    <a:pt x="173609" y="0"/>
                  </a:cubicBezTo>
                  <a:lnTo>
                    <a:pt x="6720078" y="0"/>
                  </a:lnTo>
                  <a:cubicBezTo>
                    <a:pt x="6815963" y="0"/>
                    <a:pt x="6893687" y="77343"/>
                    <a:pt x="6893687" y="172847"/>
                  </a:cubicBezTo>
                  <a:lnTo>
                    <a:pt x="6893687" y="2979801"/>
                  </a:lnTo>
                  <a:cubicBezTo>
                    <a:pt x="6893687" y="3075305"/>
                    <a:pt x="6815963" y="3152648"/>
                    <a:pt x="6720078" y="3152648"/>
                  </a:cubicBezTo>
                  <a:lnTo>
                    <a:pt x="173609" y="3152648"/>
                  </a:lnTo>
                  <a:cubicBezTo>
                    <a:pt x="77724" y="3152521"/>
                    <a:pt x="0" y="3075178"/>
                    <a:pt x="0" y="2979801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6919087" cy="3178048"/>
            </a:xfrm>
            <a:custGeom>
              <a:avLst/>
              <a:gdLst/>
              <a:ahLst/>
              <a:cxnLst/>
              <a:rect l="l" t="t" r="r" b="b"/>
              <a:pathLst>
                <a:path w="6919087" h="3178048">
                  <a:moveTo>
                    <a:pt x="0" y="185547"/>
                  </a:moveTo>
                  <a:cubicBezTo>
                    <a:pt x="0" y="83058"/>
                    <a:pt x="83439" y="0"/>
                    <a:pt x="186309" y="0"/>
                  </a:cubicBezTo>
                  <a:lnTo>
                    <a:pt x="6732778" y="0"/>
                  </a:lnTo>
                  <a:lnTo>
                    <a:pt x="6732778" y="12700"/>
                  </a:lnTo>
                  <a:lnTo>
                    <a:pt x="6732778" y="0"/>
                  </a:lnTo>
                  <a:cubicBezTo>
                    <a:pt x="6835648" y="0"/>
                    <a:pt x="6919087" y="83058"/>
                    <a:pt x="6919087" y="185547"/>
                  </a:cubicBezTo>
                  <a:lnTo>
                    <a:pt x="6906387" y="185547"/>
                  </a:lnTo>
                  <a:lnTo>
                    <a:pt x="6919087" y="185547"/>
                  </a:lnTo>
                  <a:lnTo>
                    <a:pt x="6919087" y="2992501"/>
                  </a:lnTo>
                  <a:lnTo>
                    <a:pt x="6906387" y="2992501"/>
                  </a:lnTo>
                  <a:lnTo>
                    <a:pt x="6919087" y="2992501"/>
                  </a:lnTo>
                  <a:cubicBezTo>
                    <a:pt x="6919087" y="3094990"/>
                    <a:pt x="6835648" y="3178048"/>
                    <a:pt x="6732778" y="3178048"/>
                  </a:cubicBezTo>
                  <a:lnTo>
                    <a:pt x="6732778" y="3165348"/>
                  </a:lnTo>
                  <a:lnTo>
                    <a:pt x="6732778" y="3178048"/>
                  </a:lnTo>
                  <a:lnTo>
                    <a:pt x="186309" y="3178048"/>
                  </a:lnTo>
                  <a:lnTo>
                    <a:pt x="186309" y="3165348"/>
                  </a:lnTo>
                  <a:lnTo>
                    <a:pt x="186309" y="3178048"/>
                  </a:lnTo>
                  <a:cubicBezTo>
                    <a:pt x="83439" y="3177921"/>
                    <a:pt x="0" y="3094990"/>
                    <a:pt x="0" y="2992501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2992501"/>
                  </a:lnTo>
                  <a:lnTo>
                    <a:pt x="12700" y="2992501"/>
                  </a:lnTo>
                  <a:lnTo>
                    <a:pt x="25400" y="2992501"/>
                  </a:lnTo>
                  <a:cubicBezTo>
                    <a:pt x="25400" y="3080893"/>
                    <a:pt x="97409" y="3152648"/>
                    <a:pt x="186309" y="3152648"/>
                  </a:cubicBezTo>
                  <a:lnTo>
                    <a:pt x="6732778" y="3152648"/>
                  </a:lnTo>
                  <a:cubicBezTo>
                    <a:pt x="6821678" y="3152648"/>
                    <a:pt x="6893687" y="3080893"/>
                    <a:pt x="6893687" y="2992501"/>
                  </a:cubicBezTo>
                  <a:lnTo>
                    <a:pt x="6893687" y="185547"/>
                  </a:lnTo>
                  <a:cubicBezTo>
                    <a:pt x="6893687" y="97155"/>
                    <a:pt x="6821805" y="25400"/>
                    <a:pt x="6732778" y="25400"/>
                  </a:cubicBezTo>
                  <a:lnTo>
                    <a:pt x="186309" y="25400"/>
                  </a:lnTo>
                  <a:lnTo>
                    <a:pt x="186309" y="12700"/>
                  </a:lnTo>
                  <a:lnTo>
                    <a:pt x="186309" y="25400"/>
                  </a:lnTo>
                  <a:cubicBezTo>
                    <a:pt x="97409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2435787" y="7596409"/>
            <a:ext cx="3429000" cy="428625"/>
            <a:chOff x="0" y="0"/>
            <a:chExt cx="4572000" cy="5715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 dirty="0">
                  <a:solidFill>
                    <a:srgbClr val="DAD8E9"/>
                  </a:solidFill>
                  <a:latin typeface="Times New Roman" panose="02020603050405020304" pitchFamily="18" charset="0"/>
                  <a:ea typeface="Prompt Medium"/>
                  <a:cs typeface="Times New Roman" panose="02020603050405020304" pitchFamily="18" charset="0"/>
                  <a:sym typeface="Prompt Medium"/>
                </a:rPr>
                <a:t>Environment &amp; Data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008510" y="7034647"/>
            <a:ext cx="4886278" cy="2511614"/>
            <a:chOff x="-475635" y="-609020"/>
            <a:chExt cx="6515037" cy="3348819"/>
          </a:xfrm>
        </p:grpSpPr>
        <p:sp>
          <p:nvSpPr>
            <p:cNvPr id="37" name="Freeform 37"/>
            <p:cNvSpPr/>
            <p:nvPr/>
          </p:nvSpPr>
          <p:spPr>
            <a:xfrm>
              <a:off x="-475635" y="1422967"/>
              <a:ext cx="6020197" cy="1316832"/>
            </a:xfrm>
            <a:custGeom>
              <a:avLst/>
              <a:gdLst/>
              <a:ahLst/>
              <a:cxnLst/>
              <a:rect l="l" t="t" r="r" b="b"/>
              <a:pathLst>
                <a:path w="6020197" h="1316832">
                  <a:moveTo>
                    <a:pt x="0" y="0"/>
                  </a:moveTo>
                  <a:lnTo>
                    <a:pt x="6020197" y="0"/>
                  </a:lnTo>
                  <a:lnTo>
                    <a:pt x="6020197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9205" y="-609020"/>
              <a:ext cx="6020197" cy="14120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endParaRPr lang="en-US" sz="2375" dirty="0">
                <a:solidFill>
                  <a:srgbClr val="DAD8E9"/>
                </a:solidFill>
                <a:latin typeface="Times New Roman" panose="02020603050405020304" pitchFamily="18" charset="0"/>
                <a:ea typeface="Mukta Light"/>
                <a:cs typeface="Times New Roman" panose="02020603050405020304" pitchFamily="18" charset="0"/>
                <a:sym typeface="Mukta Light"/>
              </a:endParaRPr>
            </a:p>
            <a:p>
              <a:pPr algn="l">
                <a:lnSpc>
                  <a:spcPts val="3875"/>
                </a:lnSpc>
              </a:pPr>
              <a:endParaRPr lang="en-US" sz="2375" dirty="0">
                <a:solidFill>
                  <a:srgbClr val="DAD8E9"/>
                </a:solidFill>
                <a:latin typeface="Times New Roman" panose="02020603050405020304" pitchFamily="18" charset="0"/>
                <a:ea typeface="Mukta Light"/>
                <a:cs typeface="Times New Roman" panose="02020603050405020304" pitchFamily="18" charset="0"/>
                <a:sym typeface="Mukta Light"/>
              </a:endParaRPr>
            </a:p>
            <a:p>
              <a:pPr algn="l">
                <a:lnSpc>
                  <a:spcPts val="3875"/>
                </a:lnSpc>
              </a:pPr>
              <a:r>
                <a:rPr lang="en-US" sz="2375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Visual Studio Code and Lichess.org datasets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686675" y="1263551"/>
            <a:ext cx="7913786" cy="672108"/>
            <a:chOff x="0" y="-19050"/>
            <a:chExt cx="10551715" cy="8961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51715" cy="877093"/>
            </a:xfrm>
            <a:custGeom>
              <a:avLst/>
              <a:gdLst/>
              <a:ahLst/>
              <a:cxnLst/>
              <a:rect l="l" t="t" r="r" b="b"/>
              <a:pathLst>
                <a:path w="10551715" h="877093">
                  <a:moveTo>
                    <a:pt x="0" y="0"/>
                  </a:moveTo>
                  <a:lnTo>
                    <a:pt x="10551715" y="0"/>
                  </a:lnTo>
                  <a:lnTo>
                    <a:pt x="10551715" y="877093"/>
                  </a:lnTo>
                  <a:lnTo>
                    <a:pt x="0" y="877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0551715" cy="8961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124"/>
                </a:lnSpc>
              </a:pPr>
              <a:r>
                <a:rPr lang="en-US" sz="4124" b="1" dirty="0">
                  <a:solidFill>
                    <a:srgbClr val="C6BFEE"/>
                  </a:solidFill>
                  <a:latin typeface="Times New Roman" panose="02020603050405020304" pitchFamily="18" charset="0"/>
                  <a:ea typeface="Prompt Medium"/>
                  <a:cs typeface="Times New Roman" panose="02020603050405020304" pitchFamily="18" charset="0"/>
                  <a:sym typeface="Prompt Medium"/>
                </a:rPr>
                <a:t>Key Insights and Observations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7797533" y="2469582"/>
            <a:ext cx="591890" cy="591890"/>
          </a:xfrm>
          <a:custGeom>
            <a:avLst/>
            <a:gdLst/>
            <a:ahLst/>
            <a:cxnLst/>
            <a:rect l="l" t="t" r="r" b="b"/>
            <a:pathLst>
              <a:path w="591890" h="591890">
                <a:moveTo>
                  <a:pt x="0" y="0"/>
                </a:moveTo>
                <a:lnTo>
                  <a:pt x="591890" y="0"/>
                </a:lnTo>
                <a:lnTo>
                  <a:pt x="591890" y="591890"/>
                </a:lnTo>
                <a:lnTo>
                  <a:pt x="0" y="591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686675" y="3119437"/>
            <a:ext cx="2631133" cy="328910"/>
            <a:chOff x="0" y="0"/>
            <a:chExt cx="3508177" cy="4385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08177" cy="438547"/>
            </a:xfrm>
            <a:custGeom>
              <a:avLst/>
              <a:gdLst/>
              <a:ahLst/>
              <a:cxnLst/>
              <a:rect l="l" t="t" r="r" b="b"/>
              <a:pathLst>
                <a:path w="3508177" h="438547">
                  <a:moveTo>
                    <a:pt x="0" y="0"/>
                  </a:moveTo>
                  <a:lnTo>
                    <a:pt x="3508177" y="0"/>
                  </a:lnTo>
                  <a:lnTo>
                    <a:pt x="3508177" y="438547"/>
                  </a:lnTo>
                  <a:lnTo>
                    <a:pt x="0" y="4385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3508177" cy="4480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562"/>
                </a:lnSpc>
              </a:pPr>
              <a:r>
                <a:rPr lang="en-US" sz="2062" b="1" dirty="0">
                  <a:solidFill>
                    <a:srgbClr val="DAD8E9"/>
                  </a:solidFill>
                  <a:latin typeface="Times New Roman" panose="02020603050405020304" pitchFamily="18" charset="0"/>
                  <a:ea typeface="Prompt Medium"/>
                  <a:cs typeface="Times New Roman" panose="02020603050405020304" pitchFamily="18" charset="0"/>
                  <a:sym typeface="Prompt Medium"/>
                </a:rPr>
                <a:t>Sunburst Chart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686675" y="3590330"/>
            <a:ext cx="3020765" cy="1515070"/>
            <a:chOff x="0" y="0"/>
            <a:chExt cx="4027687" cy="202009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27687" cy="2020093"/>
            </a:xfrm>
            <a:custGeom>
              <a:avLst/>
              <a:gdLst/>
              <a:ahLst/>
              <a:cxnLst/>
              <a:rect l="l" t="t" r="r" b="b"/>
              <a:pathLst>
                <a:path w="4027687" h="2020093">
                  <a:moveTo>
                    <a:pt x="0" y="0"/>
                  </a:moveTo>
                  <a:lnTo>
                    <a:pt x="4027687" y="0"/>
                  </a:lnTo>
                  <a:lnTo>
                    <a:pt x="4027687" y="2020093"/>
                  </a:lnTo>
                  <a:lnTo>
                    <a:pt x="0" y="2020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4027687" cy="20962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1812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 </a:t>
              </a:r>
            </a:p>
            <a:p>
              <a:pPr algn="l">
                <a:lnSpc>
                  <a:spcPts val="2937"/>
                </a:lnSpc>
              </a:pPr>
              <a:r>
                <a:rPr lang="en-US" sz="1812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Queen’s Pawn Game and Caro-Kann are the most favored. Queen’s Pawn has a higher draw tendency than others.</a:t>
              </a: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11079558" y="2509539"/>
            <a:ext cx="591890" cy="591890"/>
          </a:xfrm>
          <a:custGeom>
            <a:avLst/>
            <a:gdLst/>
            <a:ahLst/>
            <a:cxnLst/>
            <a:rect l="l" t="t" r="r" b="b"/>
            <a:pathLst>
              <a:path w="591890" h="591890">
                <a:moveTo>
                  <a:pt x="0" y="0"/>
                </a:moveTo>
                <a:lnTo>
                  <a:pt x="591890" y="0"/>
                </a:lnTo>
                <a:lnTo>
                  <a:pt x="591890" y="591890"/>
                </a:lnTo>
                <a:lnTo>
                  <a:pt x="0" y="5918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1062544" y="3119437"/>
            <a:ext cx="2661940" cy="328910"/>
            <a:chOff x="0" y="0"/>
            <a:chExt cx="3549253" cy="43854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49254" cy="438547"/>
            </a:xfrm>
            <a:custGeom>
              <a:avLst/>
              <a:gdLst/>
              <a:ahLst/>
              <a:cxnLst/>
              <a:rect l="l" t="t" r="r" b="b"/>
              <a:pathLst>
                <a:path w="3549254" h="438547">
                  <a:moveTo>
                    <a:pt x="0" y="0"/>
                  </a:moveTo>
                  <a:lnTo>
                    <a:pt x="3549254" y="0"/>
                  </a:lnTo>
                  <a:lnTo>
                    <a:pt x="3549254" y="438547"/>
                  </a:lnTo>
                  <a:lnTo>
                    <a:pt x="0" y="4385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3549253" cy="4480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562"/>
                </a:lnSpc>
              </a:pPr>
              <a:r>
                <a:rPr lang="en-US" sz="2062" b="1" dirty="0">
                  <a:solidFill>
                    <a:srgbClr val="DAD8E9"/>
                  </a:solidFill>
                  <a:latin typeface="Times New Roman" panose="02020603050405020304" pitchFamily="18" charset="0"/>
                  <a:ea typeface="Prompt Medium"/>
                  <a:cs typeface="Times New Roman" panose="02020603050405020304" pitchFamily="18" charset="0"/>
                  <a:sym typeface="Prompt Medium"/>
                </a:rPr>
                <a:t>Animated Line Chart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062544" y="3590330"/>
            <a:ext cx="3020765" cy="1515070"/>
            <a:chOff x="0" y="0"/>
            <a:chExt cx="4027687" cy="202009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27687" cy="2020093"/>
            </a:xfrm>
            <a:custGeom>
              <a:avLst/>
              <a:gdLst/>
              <a:ahLst/>
              <a:cxnLst/>
              <a:rect l="l" t="t" r="r" b="b"/>
              <a:pathLst>
                <a:path w="4027687" h="2020093">
                  <a:moveTo>
                    <a:pt x="0" y="0"/>
                  </a:moveTo>
                  <a:lnTo>
                    <a:pt x="4027687" y="0"/>
                  </a:lnTo>
                  <a:lnTo>
                    <a:pt x="4027687" y="2020093"/>
                  </a:lnTo>
                  <a:lnTo>
                    <a:pt x="0" y="2020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4027687" cy="20962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1812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 </a:t>
              </a:r>
            </a:p>
            <a:p>
              <a:pPr algn="l">
                <a:lnSpc>
                  <a:spcPts val="2937"/>
                </a:lnSpc>
              </a:pPr>
              <a:r>
                <a:rPr lang="en-US" sz="1812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Queen’s Pawn Game stayed consistently popular. Van’t </a:t>
              </a:r>
              <a:r>
                <a:rPr lang="en-US" sz="1812" dirty="0" err="1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Kruij’s</a:t>
              </a:r>
              <a:r>
                <a:rPr lang="en-US" sz="1812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 Opening showed the most fluctuation over time.</a:t>
              </a: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14438411" y="2290762"/>
            <a:ext cx="591890" cy="591890"/>
          </a:xfrm>
          <a:custGeom>
            <a:avLst/>
            <a:gdLst/>
            <a:ahLst/>
            <a:cxnLst/>
            <a:rect l="l" t="t" r="r" b="b"/>
            <a:pathLst>
              <a:path w="591890" h="591890">
                <a:moveTo>
                  <a:pt x="0" y="0"/>
                </a:moveTo>
                <a:lnTo>
                  <a:pt x="591890" y="0"/>
                </a:lnTo>
                <a:lnTo>
                  <a:pt x="591890" y="591890"/>
                </a:lnTo>
                <a:lnTo>
                  <a:pt x="0" y="5918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4438411" y="3119437"/>
            <a:ext cx="2631132" cy="328910"/>
            <a:chOff x="0" y="0"/>
            <a:chExt cx="3508177" cy="43854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508177" cy="438547"/>
            </a:xfrm>
            <a:custGeom>
              <a:avLst/>
              <a:gdLst/>
              <a:ahLst/>
              <a:cxnLst/>
              <a:rect l="l" t="t" r="r" b="b"/>
              <a:pathLst>
                <a:path w="3508177" h="438547">
                  <a:moveTo>
                    <a:pt x="0" y="0"/>
                  </a:moveTo>
                  <a:lnTo>
                    <a:pt x="3508177" y="0"/>
                  </a:lnTo>
                  <a:lnTo>
                    <a:pt x="3508177" y="438547"/>
                  </a:lnTo>
                  <a:lnTo>
                    <a:pt x="0" y="4385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3508177" cy="4480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562"/>
                </a:lnSpc>
              </a:pPr>
              <a:r>
                <a:rPr lang="en-US" sz="2062" b="1" dirty="0">
                  <a:solidFill>
                    <a:srgbClr val="DAD8E9"/>
                  </a:solidFill>
                  <a:latin typeface="Times New Roman" panose="02020603050405020304" pitchFamily="18" charset="0"/>
                  <a:ea typeface="Prompt Medium"/>
                  <a:cs typeface="Times New Roman" panose="02020603050405020304" pitchFamily="18" charset="0"/>
                  <a:sym typeface="Prompt Medium"/>
                </a:rPr>
                <a:t>Faceted Line Chart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438411" y="3590330"/>
            <a:ext cx="3020765" cy="1893838"/>
            <a:chOff x="0" y="0"/>
            <a:chExt cx="4027687" cy="252511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27687" cy="2525117"/>
            </a:xfrm>
            <a:custGeom>
              <a:avLst/>
              <a:gdLst/>
              <a:ahLst/>
              <a:cxnLst/>
              <a:rect l="l" t="t" r="r" b="b"/>
              <a:pathLst>
                <a:path w="4027687" h="2525117">
                  <a:moveTo>
                    <a:pt x="0" y="0"/>
                  </a:moveTo>
                  <a:lnTo>
                    <a:pt x="4027687" y="0"/>
                  </a:lnTo>
                  <a:lnTo>
                    <a:pt x="4027687" y="2525117"/>
                  </a:lnTo>
                  <a:lnTo>
                    <a:pt x="0" y="2525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4027687" cy="26013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1812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 </a:t>
              </a:r>
            </a:p>
            <a:p>
              <a:pPr algn="l">
                <a:lnSpc>
                  <a:spcPts val="2937"/>
                </a:lnSpc>
              </a:pPr>
              <a:r>
                <a:rPr lang="en-US" sz="1812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Scandinavian Defense is stable with balanced outcomes. The Accelerated London System is volatile—ideal for high-risk players.</a:t>
              </a:r>
            </a:p>
          </p:txBody>
        </p:sp>
      </p:grpSp>
      <p:sp>
        <p:nvSpPr>
          <p:cNvPr id="30" name="Freeform 30" descr="preencoded.png"/>
          <p:cNvSpPr/>
          <p:nvPr/>
        </p:nvSpPr>
        <p:spPr>
          <a:xfrm>
            <a:off x="7686675" y="6194524"/>
            <a:ext cx="591890" cy="591890"/>
          </a:xfrm>
          <a:custGeom>
            <a:avLst/>
            <a:gdLst/>
            <a:ahLst/>
            <a:cxnLst/>
            <a:rect l="l" t="t" r="r" b="b"/>
            <a:pathLst>
              <a:path w="591890" h="591890">
                <a:moveTo>
                  <a:pt x="0" y="0"/>
                </a:moveTo>
                <a:lnTo>
                  <a:pt x="591890" y="0"/>
                </a:lnTo>
                <a:lnTo>
                  <a:pt x="591890" y="591890"/>
                </a:lnTo>
                <a:lnTo>
                  <a:pt x="0" y="5918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7686675" y="7023199"/>
            <a:ext cx="2631133" cy="328910"/>
            <a:chOff x="0" y="0"/>
            <a:chExt cx="3508177" cy="43854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508177" cy="438547"/>
            </a:xfrm>
            <a:custGeom>
              <a:avLst/>
              <a:gdLst/>
              <a:ahLst/>
              <a:cxnLst/>
              <a:rect l="l" t="t" r="r" b="b"/>
              <a:pathLst>
                <a:path w="3508177" h="438547">
                  <a:moveTo>
                    <a:pt x="0" y="0"/>
                  </a:moveTo>
                  <a:lnTo>
                    <a:pt x="3508177" y="0"/>
                  </a:lnTo>
                  <a:lnTo>
                    <a:pt x="3508177" y="438547"/>
                  </a:lnTo>
                  <a:lnTo>
                    <a:pt x="0" y="4385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"/>
              <a:ext cx="3508177" cy="4480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562"/>
                </a:lnSpc>
              </a:pPr>
              <a:r>
                <a:rPr lang="en-US" sz="2062" b="1" dirty="0">
                  <a:solidFill>
                    <a:srgbClr val="DAD8E9"/>
                  </a:solidFill>
                  <a:latin typeface="Times New Roman" panose="02020603050405020304" pitchFamily="18" charset="0"/>
                  <a:ea typeface="Prompt Medium"/>
                  <a:cs typeface="Times New Roman" panose="02020603050405020304" pitchFamily="18" charset="0"/>
                  <a:sym typeface="Prompt Medium"/>
                </a:rPr>
                <a:t>Trend Lines &amp; KDE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686675" y="7494091"/>
            <a:ext cx="3020765" cy="1515070"/>
            <a:chOff x="0" y="0"/>
            <a:chExt cx="4027687" cy="202009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027687" cy="2020093"/>
            </a:xfrm>
            <a:custGeom>
              <a:avLst/>
              <a:gdLst/>
              <a:ahLst/>
              <a:cxnLst/>
              <a:rect l="l" t="t" r="r" b="b"/>
              <a:pathLst>
                <a:path w="4027687" h="2020093">
                  <a:moveTo>
                    <a:pt x="0" y="0"/>
                  </a:moveTo>
                  <a:lnTo>
                    <a:pt x="4027687" y="0"/>
                  </a:lnTo>
                  <a:lnTo>
                    <a:pt x="4027687" y="2020093"/>
                  </a:lnTo>
                  <a:lnTo>
                    <a:pt x="0" y="2020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76200"/>
              <a:ext cx="4027687" cy="20962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1812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 Most popular openings cluster around an average ELO of 1800, indicating mid-level to advanced player usage</a:t>
              </a:r>
            </a:p>
          </p:txBody>
        </p:sp>
      </p:grpSp>
      <p:sp>
        <p:nvSpPr>
          <p:cNvPr id="37" name="Freeform 37" descr="preencoded.png"/>
          <p:cNvSpPr/>
          <p:nvPr/>
        </p:nvSpPr>
        <p:spPr>
          <a:xfrm>
            <a:off x="11062544" y="6194524"/>
            <a:ext cx="591890" cy="591890"/>
          </a:xfrm>
          <a:custGeom>
            <a:avLst/>
            <a:gdLst/>
            <a:ahLst/>
            <a:cxnLst/>
            <a:rect l="l" t="t" r="r" b="b"/>
            <a:pathLst>
              <a:path w="591890" h="591890">
                <a:moveTo>
                  <a:pt x="0" y="0"/>
                </a:moveTo>
                <a:lnTo>
                  <a:pt x="591890" y="0"/>
                </a:lnTo>
                <a:lnTo>
                  <a:pt x="591890" y="591890"/>
                </a:lnTo>
                <a:lnTo>
                  <a:pt x="0" y="5918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38" name="Group 38"/>
          <p:cNvGrpSpPr/>
          <p:nvPr/>
        </p:nvGrpSpPr>
        <p:grpSpPr>
          <a:xfrm>
            <a:off x="11062544" y="7023199"/>
            <a:ext cx="2631132" cy="328910"/>
            <a:chOff x="0" y="0"/>
            <a:chExt cx="3508177" cy="43854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3508177" cy="438547"/>
            </a:xfrm>
            <a:custGeom>
              <a:avLst/>
              <a:gdLst/>
              <a:ahLst/>
              <a:cxnLst/>
              <a:rect l="l" t="t" r="r" b="b"/>
              <a:pathLst>
                <a:path w="3508177" h="438547">
                  <a:moveTo>
                    <a:pt x="0" y="0"/>
                  </a:moveTo>
                  <a:lnTo>
                    <a:pt x="3508177" y="0"/>
                  </a:lnTo>
                  <a:lnTo>
                    <a:pt x="3508177" y="438547"/>
                  </a:lnTo>
                  <a:lnTo>
                    <a:pt x="0" y="4385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9525"/>
              <a:ext cx="3508177" cy="4480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562"/>
                </a:lnSpc>
              </a:pPr>
              <a:r>
                <a:rPr lang="en-US" sz="2062" b="1" dirty="0">
                  <a:solidFill>
                    <a:srgbClr val="DAD8E9"/>
                  </a:solidFill>
                  <a:latin typeface="Times New Roman" panose="02020603050405020304" pitchFamily="18" charset="0"/>
                  <a:ea typeface="Prompt Medium"/>
                  <a:cs typeface="Times New Roman" panose="02020603050405020304" pitchFamily="18" charset="0"/>
                  <a:sym typeface="Prompt Medium"/>
                </a:rPr>
                <a:t> Violin Plot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1062544" y="7494091"/>
            <a:ext cx="3020765" cy="1515070"/>
            <a:chOff x="0" y="0"/>
            <a:chExt cx="4027687" cy="202009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027687" cy="2020093"/>
            </a:xfrm>
            <a:custGeom>
              <a:avLst/>
              <a:gdLst/>
              <a:ahLst/>
              <a:cxnLst/>
              <a:rect l="l" t="t" r="r" b="b"/>
              <a:pathLst>
                <a:path w="4027687" h="2020093">
                  <a:moveTo>
                    <a:pt x="0" y="0"/>
                  </a:moveTo>
                  <a:lnTo>
                    <a:pt x="4027687" y="0"/>
                  </a:lnTo>
                  <a:lnTo>
                    <a:pt x="4027687" y="2020093"/>
                  </a:lnTo>
                  <a:lnTo>
                    <a:pt x="0" y="2020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76200"/>
              <a:ext cx="4027687" cy="20962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1812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Bullet games show high variation due to their speed, while blitz games dominate in length. Rapid games remain the most stable.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80046" y="2735610"/>
            <a:ext cx="11976944" cy="857250"/>
            <a:chOff x="0" y="0"/>
            <a:chExt cx="15969258" cy="1143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969258" cy="1143000"/>
            </a:xfrm>
            <a:custGeom>
              <a:avLst/>
              <a:gdLst/>
              <a:ahLst/>
              <a:cxnLst/>
              <a:rect l="l" t="t" r="r" b="b"/>
              <a:pathLst>
                <a:path w="15969258" h="1143000">
                  <a:moveTo>
                    <a:pt x="0" y="0"/>
                  </a:moveTo>
                  <a:lnTo>
                    <a:pt x="15969258" y="0"/>
                  </a:lnTo>
                  <a:lnTo>
                    <a:pt x="15969258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5969258" cy="11715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 dirty="0">
                  <a:solidFill>
                    <a:srgbClr val="C6BFEE"/>
                  </a:solidFill>
                  <a:latin typeface="Times New Roman" panose="02020603050405020304" pitchFamily="18" charset="0"/>
                  <a:ea typeface="Prompt Medium"/>
                  <a:cs typeface="Times New Roman" panose="02020603050405020304" pitchFamily="18" charset="0"/>
                  <a:sym typeface="Prompt Medium"/>
                </a:rPr>
                <a:t>Integrating Chess and Data Science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80046" y="4055715"/>
            <a:ext cx="16127909" cy="857250"/>
            <a:chOff x="0" y="0"/>
            <a:chExt cx="21503878" cy="1143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503878" cy="1143000"/>
            </a:xfrm>
            <a:custGeom>
              <a:avLst/>
              <a:gdLst/>
              <a:ahLst/>
              <a:cxnLst/>
              <a:rect l="l" t="t" r="r" b="b"/>
              <a:pathLst>
                <a:path w="21503878" h="1143000">
                  <a:moveTo>
                    <a:pt x="0" y="0"/>
                  </a:moveTo>
                  <a:lnTo>
                    <a:pt x="21503878" y="0"/>
                  </a:lnTo>
                  <a:lnTo>
                    <a:pt x="21503878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21503878" cy="11525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endParaRPr lang="en-US" sz="2687" b="1" dirty="0">
                <a:solidFill>
                  <a:srgbClr val="C6BFEE"/>
                </a:solidFill>
                <a:latin typeface="Prompt Bold"/>
                <a:ea typeface="Prompt Bold"/>
                <a:cs typeface="Prompt Bold"/>
                <a:sym typeface="Prompt Bold"/>
              </a:endParaRPr>
            </a:p>
            <a:p>
              <a:pPr algn="l">
                <a:lnSpc>
                  <a:spcPts val="3374"/>
                </a:lnSpc>
              </a:pPr>
              <a:endParaRPr lang="en-US" sz="2380" dirty="0">
                <a:solidFill>
                  <a:srgbClr val="C6BFEE"/>
                </a:solidFill>
                <a:latin typeface="Mukta Light" panose="020B0604020202020204" charset="0"/>
                <a:ea typeface="Prompt Bold"/>
                <a:cs typeface="Mukta Light" panose="020B0604020202020204" charset="0"/>
                <a:sym typeface="Prompt Bold"/>
              </a:endParaRPr>
            </a:p>
            <a:p>
              <a:pPr algn="l">
                <a:lnSpc>
                  <a:spcPts val="3374"/>
                </a:lnSpc>
              </a:pPr>
              <a:r>
                <a:rPr lang="en-US" sz="2380" dirty="0">
                  <a:solidFill>
                    <a:srgbClr val="C6BFEE"/>
                  </a:solidFill>
                  <a:latin typeface="Times New Roman" panose="02020603050405020304" pitchFamily="18" charset="0"/>
                  <a:ea typeface="Prompt Bold"/>
                  <a:cs typeface="Times New Roman" panose="02020603050405020304" pitchFamily="18" charset="0"/>
                  <a:sym typeface="Prompt Bold"/>
                </a:rPr>
                <a:t>Bridging Chess and Data Science This project merges chess strategies with data science for deeper insights.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0046" y="5375821"/>
            <a:ext cx="16127909" cy="493811"/>
            <a:chOff x="0" y="0"/>
            <a:chExt cx="21503878" cy="6584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503878" cy="658415"/>
            </a:xfrm>
            <a:custGeom>
              <a:avLst/>
              <a:gdLst/>
              <a:ahLst/>
              <a:cxnLst/>
              <a:rect l="l" t="t" r="r" b="b"/>
              <a:pathLst>
                <a:path w="21503878" h="658415">
                  <a:moveTo>
                    <a:pt x="0" y="0"/>
                  </a:moveTo>
                  <a:lnTo>
                    <a:pt x="21503878" y="0"/>
                  </a:lnTo>
                  <a:lnTo>
                    <a:pt x="21503878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21503878" cy="7536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endParaRPr lang="en-US" sz="2375" dirty="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endParaRPr>
            </a:p>
            <a:p>
              <a:pPr algn="l">
                <a:lnSpc>
                  <a:spcPts val="3875"/>
                </a:lnSpc>
              </a:pPr>
              <a:r>
                <a:rPr lang="en-US" sz="2375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Insights from Visualizations </a:t>
              </a:r>
              <a:r>
                <a:rPr lang="en-US" sz="2375" dirty="0" err="1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Visualizations</a:t>
              </a:r>
              <a:r>
                <a:rPr lang="en-US" sz="2375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 revealed behavioral trends in popular chess openings</a:t>
              </a:r>
              <a:r>
                <a:rPr lang="en-US" sz="2375" dirty="0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80046" y="6216700"/>
            <a:ext cx="16127909" cy="493811"/>
            <a:chOff x="0" y="0"/>
            <a:chExt cx="21503878" cy="6584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503878" cy="658415"/>
            </a:xfrm>
            <a:custGeom>
              <a:avLst/>
              <a:gdLst/>
              <a:ahLst/>
              <a:cxnLst/>
              <a:rect l="l" t="t" r="r" b="b"/>
              <a:pathLst>
                <a:path w="21503878" h="658415">
                  <a:moveTo>
                    <a:pt x="0" y="0"/>
                  </a:moveTo>
                  <a:lnTo>
                    <a:pt x="21503878" y="0"/>
                  </a:lnTo>
                  <a:lnTo>
                    <a:pt x="21503878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21503878" cy="7536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endParaRPr lang="en-US" sz="2375" dirty="0">
                <a:solidFill>
                  <a:srgbClr val="DAD8E9"/>
                </a:solidFill>
                <a:latin typeface="Times New Roman" panose="02020603050405020304" pitchFamily="18" charset="0"/>
                <a:ea typeface="Mukta Light"/>
                <a:cs typeface="Times New Roman" panose="02020603050405020304" pitchFamily="18" charset="0"/>
                <a:sym typeface="Mukta Light"/>
              </a:endParaRPr>
            </a:p>
            <a:p>
              <a:pPr algn="l">
                <a:lnSpc>
                  <a:spcPts val="3875"/>
                </a:lnSpc>
              </a:pPr>
              <a:r>
                <a:rPr lang="en-US" sz="2375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Data-Driven Decision Making Emphasizes the importance of data in enhancing chess decision-making</a:t>
              </a:r>
              <a:r>
                <a:rPr lang="en-US" sz="2375" dirty="0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616524"/>
          </a:xfrm>
          <a:custGeom>
            <a:avLst/>
            <a:gdLst/>
            <a:ahLst/>
            <a:cxnLst/>
            <a:rect l="l" t="t" r="r" b="b"/>
            <a:pathLst>
              <a:path w="18288000" h="3616524">
                <a:moveTo>
                  <a:pt x="0" y="0"/>
                </a:moveTo>
                <a:lnTo>
                  <a:pt x="18288000" y="0"/>
                </a:lnTo>
                <a:lnTo>
                  <a:pt x="18288000" y="3616524"/>
                </a:lnTo>
                <a:lnTo>
                  <a:pt x="0" y="3616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1" b="-41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12626" y="4642097"/>
            <a:ext cx="6429375" cy="803673"/>
            <a:chOff x="0" y="0"/>
            <a:chExt cx="8572500" cy="10715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2500" cy="1071563"/>
            </a:xfrm>
            <a:custGeom>
              <a:avLst/>
              <a:gdLst/>
              <a:ahLst/>
              <a:cxnLst/>
              <a:rect l="l" t="t" r="r" b="b"/>
              <a:pathLst>
                <a:path w="8572500" h="1071563">
                  <a:moveTo>
                    <a:pt x="0" y="0"/>
                  </a:moveTo>
                  <a:lnTo>
                    <a:pt x="8572500" y="0"/>
                  </a:lnTo>
                  <a:lnTo>
                    <a:pt x="8572500" y="1071563"/>
                  </a:lnTo>
                  <a:lnTo>
                    <a:pt x="0" y="10715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572500" cy="1090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312"/>
                </a:lnSpc>
              </a:pPr>
              <a:r>
                <a:rPr lang="en-US" sz="5062" b="1" dirty="0">
                  <a:solidFill>
                    <a:srgbClr val="C6BFEE"/>
                  </a:solidFill>
                  <a:latin typeface="Times New Roman" panose="02020603050405020304" pitchFamily="18" charset="0"/>
                  <a:ea typeface="Prompt Medium"/>
                  <a:cs typeface="Times New Roman" panose="02020603050405020304" pitchFamily="18" charset="0"/>
                  <a:sym typeface="Prompt Medium"/>
                </a:rPr>
                <a:t>Project Workflow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1012626" y="5879752"/>
            <a:ext cx="4065686" cy="1157288"/>
          </a:xfrm>
          <a:custGeom>
            <a:avLst/>
            <a:gdLst/>
            <a:ahLst/>
            <a:cxnLst/>
            <a:rect l="l" t="t" r="r" b="b"/>
            <a:pathLst>
              <a:path w="4065686" h="1157288">
                <a:moveTo>
                  <a:pt x="0" y="0"/>
                </a:moveTo>
                <a:lnTo>
                  <a:pt x="4065686" y="0"/>
                </a:lnTo>
                <a:lnTo>
                  <a:pt x="4065686" y="1157288"/>
                </a:lnTo>
                <a:lnTo>
                  <a:pt x="0" y="1157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7" b="-187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301949" y="7471022"/>
            <a:ext cx="3214687" cy="401836"/>
            <a:chOff x="0" y="0"/>
            <a:chExt cx="4286250" cy="5357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86250" cy="535782"/>
            </a:xfrm>
            <a:custGeom>
              <a:avLst/>
              <a:gdLst/>
              <a:ahLst/>
              <a:cxnLst/>
              <a:rect l="l" t="t" r="r" b="b"/>
              <a:pathLst>
                <a:path w="4286250" h="535782">
                  <a:moveTo>
                    <a:pt x="0" y="0"/>
                  </a:moveTo>
                  <a:lnTo>
                    <a:pt x="4286250" y="0"/>
                  </a:lnTo>
                  <a:lnTo>
                    <a:pt x="4286250" y="535782"/>
                  </a:lnTo>
                  <a:lnTo>
                    <a:pt x="0" y="5357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4286250" cy="5453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4"/>
                </a:lnSpc>
              </a:pPr>
              <a:r>
                <a:rPr lang="en-US" sz="2499" b="1" dirty="0">
                  <a:solidFill>
                    <a:srgbClr val="DAD8E9"/>
                  </a:solidFill>
                  <a:latin typeface="Times New Roman" panose="02020603050405020304" pitchFamily="18" charset="0"/>
                  <a:ea typeface="Prompt Medium"/>
                  <a:cs typeface="Times New Roman" panose="02020603050405020304" pitchFamily="18" charset="0"/>
                  <a:sym typeface="Prompt Medium"/>
                </a:rPr>
                <a:t>Data Extraction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01949" y="8046392"/>
            <a:ext cx="3487042" cy="925711"/>
            <a:chOff x="0" y="0"/>
            <a:chExt cx="4649390" cy="12342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649390" cy="1234282"/>
            </a:xfrm>
            <a:custGeom>
              <a:avLst/>
              <a:gdLst/>
              <a:ahLst/>
              <a:cxnLst/>
              <a:rect l="l" t="t" r="r" b="b"/>
              <a:pathLst>
                <a:path w="4649390" h="1234282">
                  <a:moveTo>
                    <a:pt x="0" y="0"/>
                  </a:moveTo>
                  <a:lnTo>
                    <a:pt x="4649390" y="0"/>
                  </a:lnTo>
                  <a:lnTo>
                    <a:pt x="4649390" y="1234282"/>
                  </a:lnTo>
                  <a:lnTo>
                    <a:pt x="0" y="12342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4649390" cy="13295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24"/>
                </a:lnSpc>
              </a:pPr>
              <a:r>
                <a:rPr lang="en-US" sz="2249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Copy and edit PNG data from </a:t>
              </a:r>
              <a:r>
                <a:rPr lang="en-US" sz="2249" dirty="0" err="1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Lichess</a:t>
              </a:r>
              <a:r>
                <a:rPr lang="en-US" sz="2249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 datasets</a:t>
              </a: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5078314" y="5879752"/>
            <a:ext cx="4065686" cy="1157288"/>
          </a:xfrm>
          <a:custGeom>
            <a:avLst/>
            <a:gdLst/>
            <a:ahLst/>
            <a:cxnLst/>
            <a:rect l="l" t="t" r="r" b="b"/>
            <a:pathLst>
              <a:path w="4065686" h="1157288">
                <a:moveTo>
                  <a:pt x="0" y="0"/>
                </a:moveTo>
                <a:lnTo>
                  <a:pt x="4065686" y="0"/>
                </a:lnTo>
                <a:lnTo>
                  <a:pt x="4065686" y="1157288"/>
                </a:lnTo>
                <a:lnTo>
                  <a:pt x="0" y="1157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7" b="-187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5367635" y="7471022"/>
            <a:ext cx="3214687" cy="401836"/>
            <a:chOff x="0" y="0"/>
            <a:chExt cx="4286250" cy="53578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286250" cy="535782"/>
            </a:xfrm>
            <a:custGeom>
              <a:avLst/>
              <a:gdLst/>
              <a:ahLst/>
              <a:cxnLst/>
              <a:rect l="l" t="t" r="r" b="b"/>
              <a:pathLst>
                <a:path w="4286250" h="535782">
                  <a:moveTo>
                    <a:pt x="0" y="0"/>
                  </a:moveTo>
                  <a:lnTo>
                    <a:pt x="4286250" y="0"/>
                  </a:lnTo>
                  <a:lnTo>
                    <a:pt x="4286250" y="535782"/>
                  </a:lnTo>
                  <a:lnTo>
                    <a:pt x="0" y="5357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4286250" cy="5453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4"/>
                </a:lnSpc>
              </a:pPr>
              <a:r>
                <a:rPr lang="en-US" sz="2499" b="1" dirty="0">
                  <a:solidFill>
                    <a:srgbClr val="DAD8E9"/>
                  </a:solidFill>
                  <a:latin typeface="Times New Roman" panose="02020603050405020304" pitchFamily="18" charset="0"/>
                  <a:ea typeface="Prompt Medium"/>
                  <a:cs typeface="Times New Roman" panose="02020603050405020304" pitchFamily="18" charset="0"/>
                  <a:sym typeface="Prompt Medium"/>
                </a:rPr>
                <a:t>Processing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367635" y="8046392"/>
            <a:ext cx="3487042" cy="925711"/>
            <a:chOff x="0" y="0"/>
            <a:chExt cx="4649390" cy="123428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649390" cy="1234282"/>
            </a:xfrm>
            <a:custGeom>
              <a:avLst/>
              <a:gdLst/>
              <a:ahLst/>
              <a:cxnLst/>
              <a:rect l="l" t="t" r="r" b="b"/>
              <a:pathLst>
                <a:path w="4649390" h="1234282">
                  <a:moveTo>
                    <a:pt x="0" y="0"/>
                  </a:moveTo>
                  <a:lnTo>
                    <a:pt x="4649390" y="0"/>
                  </a:lnTo>
                  <a:lnTo>
                    <a:pt x="4649390" y="1234282"/>
                  </a:lnTo>
                  <a:lnTo>
                    <a:pt x="0" y="12342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4649390" cy="13295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24"/>
                </a:lnSpc>
              </a:pPr>
              <a:r>
                <a:rPr lang="en-US" sz="2249" dirty="0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Python scripts for filtering and </a:t>
              </a:r>
              <a:r>
                <a:rPr lang="en-US" sz="2249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merging</a:t>
              </a:r>
              <a:r>
                <a:rPr lang="en-US" sz="2249" dirty="0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 data</a:t>
              </a: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9144000" y="5879752"/>
            <a:ext cx="4065686" cy="1157288"/>
          </a:xfrm>
          <a:custGeom>
            <a:avLst/>
            <a:gdLst/>
            <a:ahLst/>
            <a:cxnLst/>
            <a:rect l="l" t="t" r="r" b="b"/>
            <a:pathLst>
              <a:path w="4065686" h="1157288">
                <a:moveTo>
                  <a:pt x="0" y="0"/>
                </a:moveTo>
                <a:lnTo>
                  <a:pt x="4065686" y="0"/>
                </a:lnTo>
                <a:lnTo>
                  <a:pt x="4065686" y="1157288"/>
                </a:lnTo>
                <a:lnTo>
                  <a:pt x="0" y="11572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7" b="-187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9433322" y="7471022"/>
            <a:ext cx="3214688" cy="401836"/>
            <a:chOff x="0" y="0"/>
            <a:chExt cx="4286250" cy="5357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86250" cy="535782"/>
            </a:xfrm>
            <a:custGeom>
              <a:avLst/>
              <a:gdLst/>
              <a:ahLst/>
              <a:cxnLst/>
              <a:rect l="l" t="t" r="r" b="b"/>
              <a:pathLst>
                <a:path w="4286250" h="535782">
                  <a:moveTo>
                    <a:pt x="0" y="0"/>
                  </a:moveTo>
                  <a:lnTo>
                    <a:pt x="4286250" y="0"/>
                  </a:lnTo>
                  <a:lnTo>
                    <a:pt x="4286250" y="535782"/>
                  </a:lnTo>
                  <a:lnTo>
                    <a:pt x="0" y="5357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4286250" cy="5453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4"/>
                </a:lnSpc>
              </a:pPr>
              <a:r>
                <a:rPr lang="en-US" sz="2499" b="1" dirty="0">
                  <a:solidFill>
                    <a:srgbClr val="DAD8E9"/>
                  </a:solidFill>
                  <a:latin typeface="Times New Roman" panose="02020603050405020304" pitchFamily="18" charset="0"/>
                  <a:ea typeface="Prompt Medium"/>
                  <a:cs typeface="Times New Roman" panose="02020603050405020304" pitchFamily="18" charset="0"/>
                  <a:sym typeface="Prompt Medium"/>
                </a:rPr>
                <a:t>Visualization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433322" y="8046392"/>
            <a:ext cx="3487042" cy="925711"/>
            <a:chOff x="0" y="0"/>
            <a:chExt cx="4649390" cy="123428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649390" cy="1234282"/>
            </a:xfrm>
            <a:custGeom>
              <a:avLst/>
              <a:gdLst/>
              <a:ahLst/>
              <a:cxnLst/>
              <a:rect l="l" t="t" r="r" b="b"/>
              <a:pathLst>
                <a:path w="4649390" h="1234282">
                  <a:moveTo>
                    <a:pt x="0" y="0"/>
                  </a:moveTo>
                  <a:lnTo>
                    <a:pt x="4649390" y="0"/>
                  </a:lnTo>
                  <a:lnTo>
                    <a:pt x="4649390" y="1234282"/>
                  </a:lnTo>
                  <a:lnTo>
                    <a:pt x="0" y="12342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4649390" cy="13295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24"/>
                </a:lnSpc>
              </a:pPr>
              <a:r>
                <a:rPr lang="en-US" sz="2249" dirty="0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Create </a:t>
              </a:r>
              <a:r>
                <a:rPr lang="en-US" sz="2249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diverse</a:t>
              </a:r>
              <a:r>
                <a:rPr lang="en-US" sz="2249" dirty="0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 charts revealing opening dynamics</a:t>
              </a:r>
            </a:p>
          </p:txBody>
        </p:sp>
      </p:grpSp>
      <p:sp>
        <p:nvSpPr>
          <p:cNvPr id="30" name="Freeform 30" descr="preencoded.png"/>
          <p:cNvSpPr/>
          <p:nvPr/>
        </p:nvSpPr>
        <p:spPr>
          <a:xfrm>
            <a:off x="13209686" y="5879752"/>
            <a:ext cx="4065686" cy="1157288"/>
          </a:xfrm>
          <a:custGeom>
            <a:avLst/>
            <a:gdLst/>
            <a:ahLst/>
            <a:cxnLst/>
            <a:rect l="l" t="t" r="r" b="b"/>
            <a:pathLst>
              <a:path w="4065686" h="1157288">
                <a:moveTo>
                  <a:pt x="0" y="0"/>
                </a:moveTo>
                <a:lnTo>
                  <a:pt x="4065686" y="0"/>
                </a:lnTo>
                <a:lnTo>
                  <a:pt x="4065686" y="1157288"/>
                </a:lnTo>
                <a:lnTo>
                  <a:pt x="0" y="11572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87" b="-187"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3499009" y="7471022"/>
            <a:ext cx="3214688" cy="401836"/>
            <a:chOff x="0" y="0"/>
            <a:chExt cx="4286250" cy="53578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286250" cy="535782"/>
            </a:xfrm>
            <a:custGeom>
              <a:avLst/>
              <a:gdLst/>
              <a:ahLst/>
              <a:cxnLst/>
              <a:rect l="l" t="t" r="r" b="b"/>
              <a:pathLst>
                <a:path w="4286250" h="535782">
                  <a:moveTo>
                    <a:pt x="0" y="0"/>
                  </a:moveTo>
                  <a:lnTo>
                    <a:pt x="4286250" y="0"/>
                  </a:lnTo>
                  <a:lnTo>
                    <a:pt x="4286250" y="535782"/>
                  </a:lnTo>
                  <a:lnTo>
                    <a:pt x="0" y="5357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"/>
              <a:ext cx="4286250" cy="5453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4"/>
                </a:lnSpc>
              </a:pPr>
              <a:r>
                <a:rPr lang="en-US" sz="2499" b="1" dirty="0">
                  <a:solidFill>
                    <a:srgbClr val="DAD8E9"/>
                  </a:solidFill>
                  <a:latin typeface="Times New Roman" panose="02020603050405020304" pitchFamily="18" charset="0"/>
                  <a:ea typeface="Prompt Medium"/>
                  <a:cs typeface="Times New Roman" panose="02020603050405020304" pitchFamily="18" charset="0"/>
                  <a:sym typeface="Prompt Medium"/>
                </a:rPr>
                <a:t>Insights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499009" y="8046392"/>
            <a:ext cx="3487042" cy="925711"/>
            <a:chOff x="0" y="0"/>
            <a:chExt cx="4649390" cy="123428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649390" cy="1234282"/>
            </a:xfrm>
            <a:custGeom>
              <a:avLst/>
              <a:gdLst/>
              <a:ahLst/>
              <a:cxnLst/>
              <a:rect l="l" t="t" r="r" b="b"/>
              <a:pathLst>
                <a:path w="4649390" h="1234282">
                  <a:moveTo>
                    <a:pt x="0" y="0"/>
                  </a:moveTo>
                  <a:lnTo>
                    <a:pt x="4649390" y="0"/>
                  </a:lnTo>
                  <a:lnTo>
                    <a:pt x="4649390" y="1234282"/>
                  </a:lnTo>
                  <a:lnTo>
                    <a:pt x="0" y="12342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95250"/>
              <a:ext cx="4649390" cy="13295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24"/>
                </a:lnSpc>
              </a:pPr>
              <a:r>
                <a:rPr lang="en-US" sz="2249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Analyze patterns and draw conclusions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0600" y="1550566"/>
            <a:ext cx="9189394" cy="1870844"/>
            <a:chOff x="-119261" y="-1351459"/>
            <a:chExt cx="12252524" cy="24944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133263" cy="1143000"/>
            </a:xfrm>
            <a:custGeom>
              <a:avLst/>
              <a:gdLst/>
              <a:ahLst/>
              <a:cxnLst/>
              <a:rect l="l" t="t" r="r" b="b"/>
              <a:pathLst>
                <a:path w="12133263" h="1143000">
                  <a:moveTo>
                    <a:pt x="0" y="0"/>
                  </a:moveTo>
                  <a:lnTo>
                    <a:pt x="12133263" y="0"/>
                  </a:lnTo>
                  <a:lnTo>
                    <a:pt x="12133263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-119261" y="-1351459"/>
              <a:ext cx="12133263" cy="11715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 dirty="0">
                  <a:solidFill>
                    <a:srgbClr val="C6BFEE"/>
                  </a:solidFill>
                  <a:latin typeface="Times New Roman" panose="02020603050405020304" pitchFamily="18" charset="0"/>
                  <a:ea typeface="Prompt Medium"/>
                  <a:cs typeface="Times New Roman" panose="02020603050405020304" pitchFamily="18" charset="0"/>
                  <a:sym typeface="Prompt Medium"/>
                </a:rPr>
                <a:t>Future Scope &amp; Conclusion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80046" y="4192786"/>
            <a:ext cx="3429000" cy="428625"/>
            <a:chOff x="0" y="0"/>
            <a:chExt cx="4572000" cy="571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 dirty="0">
                  <a:solidFill>
                    <a:srgbClr val="C6BFEE"/>
                  </a:solidFill>
                  <a:latin typeface="Times New Roman" panose="02020603050405020304" pitchFamily="18" charset="0"/>
                  <a:ea typeface="Prompt Medium"/>
                  <a:cs typeface="Times New Roman" panose="02020603050405020304" pitchFamily="18" charset="0"/>
                  <a:sym typeface="Prompt Medium"/>
                </a:rPr>
                <a:t>Future Directions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0046" y="4929931"/>
            <a:ext cx="7687567" cy="493811"/>
            <a:chOff x="0" y="0"/>
            <a:chExt cx="10250090" cy="6584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250090" cy="658415"/>
            </a:xfrm>
            <a:custGeom>
              <a:avLst/>
              <a:gdLst/>
              <a:ahLst/>
              <a:cxnLst/>
              <a:rect l="l" t="t" r="r" b="b"/>
              <a:pathLst>
                <a:path w="10250090" h="658415">
                  <a:moveTo>
                    <a:pt x="0" y="0"/>
                  </a:moveTo>
                  <a:lnTo>
                    <a:pt x="10250090" y="0"/>
                  </a:lnTo>
                  <a:lnTo>
                    <a:pt x="10250090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0250090" cy="7536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58180" lvl="1" indent="-179090" algn="l">
                <a:lnSpc>
                  <a:spcPts val="3875"/>
                </a:lnSpc>
                <a:buFont typeface="Arial"/>
                <a:buChar char="•"/>
              </a:pPr>
              <a:r>
                <a:rPr lang="en-US" sz="2375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Develop interactive web visualizations with </a:t>
              </a:r>
              <a:r>
                <a:rPr lang="en-US" sz="2375" dirty="0" err="1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Plotly</a:t>
              </a:r>
              <a:r>
                <a:rPr lang="en-US" sz="2375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 Dash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80046" y="5531644"/>
            <a:ext cx="7687567" cy="987624"/>
            <a:chOff x="0" y="0"/>
            <a:chExt cx="10250090" cy="131683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250090" cy="1316832"/>
            </a:xfrm>
            <a:custGeom>
              <a:avLst/>
              <a:gdLst/>
              <a:ahLst/>
              <a:cxnLst/>
              <a:rect l="l" t="t" r="r" b="b"/>
              <a:pathLst>
                <a:path w="10250090" h="1316832">
                  <a:moveTo>
                    <a:pt x="0" y="0"/>
                  </a:moveTo>
                  <a:lnTo>
                    <a:pt x="10250090" y="0"/>
                  </a:lnTo>
                  <a:lnTo>
                    <a:pt x="10250090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10250090" cy="14120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58180" lvl="1" indent="-179090" algn="l">
                <a:lnSpc>
                  <a:spcPts val="3875"/>
                </a:lnSpc>
                <a:buFont typeface="Arial"/>
                <a:buChar char="•"/>
              </a:pPr>
              <a:r>
                <a:rPr lang="en-US" sz="2375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Incorporate real-time chess tracking and country statistics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80046" y="6627167"/>
            <a:ext cx="7687567" cy="987624"/>
            <a:chOff x="0" y="0"/>
            <a:chExt cx="10250090" cy="131683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250090" cy="1316832"/>
            </a:xfrm>
            <a:custGeom>
              <a:avLst/>
              <a:gdLst/>
              <a:ahLst/>
              <a:cxnLst/>
              <a:rect l="l" t="t" r="r" b="b"/>
              <a:pathLst>
                <a:path w="10250090" h="1316832">
                  <a:moveTo>
                    <a:pt x="0" y="0"/>
                  </a:moveTo>
                  <a:lnTo>
                    <a:pt x="10250090" y="0"/>
                  </a:lnTo>
                  <a:lnTo>
                    <a:pt x="10250090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0"/>
              <a:ext cx="10250090" cy="14120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58180" lvl="1" indent="-179090" algn="l">
                <a:lnSpc>
                  <a:spcPts val="3875"/>
                </a:lnSpc>
                <a:buFont typeface="Arial"/>
                <a:buChar char="•"/>
              </a:pPr>
              <a:r>
                <a:rPr lang="en-US" sz="2375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Explore AI for move prediction using deep learning models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29911" y="4192786"/>
            <a:ext cx="3429000" cy="428625"/>
            <a:chOff x="0" y="0"/>
            <a:chExt cx="4572000" cy="571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 dirty="0">
                  <a:solidFill>
                    <a:srgbClr val="C6BFEE"/>
                  </a:solidFill>
                  <a:latin typeface="Times New Roman" panose="02020603050405020304" pitchFamily="18" charset="0"/>
                  <a:ea typeface="Prompt Medium"/>
                  <a:cs typeface="Times New Roman" panose="02020603050405020304" pitchFamily="18" charset="0"/>
                  <a:sym typeface="Prompt Medium"/>
                </a:rPr>
                <a:t>Conclusion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29911" y="4929931"/>
            <a:ext cx="7687567" cy="493811"/>
            <a:chOff x="0" y="0"/>
            <a:chExt cx="10250090" cy="65841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250090" cy="658415"/>
            </a:xfrm>
            <a:custGeom>
              <a:avLst/>
              <a:gdLst/>
              <a:ahLst/>
              <a:cxnLst/>
              <a:rect l="l" t="t" r="r" b="b"/>
              <a:pathLst>
                <a:path w="10250090" h="658415">
                  <a:moveTo>
                    <a:pt x="0" y="0"/>
                  </a:moveTo>
                  <a:lnTo>
                    <a:pt x="10250090" y="0"/>
                  </a:lnTo>
                  <a:lnTo>
                    <a:pt x="10250090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0"/>
              <a:ext cx="10250090" cy="7536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Data science bridges chess strategy with actionable insights.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529911" y="5701456"/>
            <a:ext cx="7687567" cy="493811"/>
            <a:chOff x="0" y="0"/>
            <a:chExt cx="10250090" cy="65841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250090" cy="658415"/>
            </a:xfrm>
            <a:custGeom>
              <a:avLst/>
              <a:gdLst/>
              <a:ahLst/>
              <a:cxnLst/>
              <a:rect l="l" t="t" r="r" b="b"/>
              <a:pathLst>
                <a:path w="10250090" h="658415">
                  <a:moveTo>
                    <a:pt x="0" y="0"/>
                  </a:moveTo>
                  <a:lnTo>
                    <a:pt x="10250090" y="0"/>
                  </a:lnTo>
                  <a:lnTo>
                    <a:pt x="10250090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95250"/>
              <a:ext cx="10250090" cy="7536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Visual analytics empower players to refine opening choices.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529911" y="6472981"/>
            <a:ext cx="7687567" cy="493811"/>
            <a:chOff x="0" y="0"/>
            <a:chExt cx="10250090" cy="65841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250090" cy="658415"/>
            </a:xfrm>
            <a:custGeom>
              <a:avLst/>
              <a:gdLst/>
              <a:ahLst/>
              <a:cxnLst/>
              <a:rect l="l" t="t" r="r" b="b"/>
              <a:pathLst>
                <a:path w="10250090" h="658415">
                  <a:moveTo>
                    <a:pt x="0" y="0"/>
                  </a:moveTo>
                  <a:lnTo>
                    <a:pt x="10250090" y="0"/>
                  </a:lnTo>
                  <a:lnTo>
                    <a:pt x="10250090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95250"/>
              <a:ext cx="10250090" cy="7536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 dirty="0">
                  <a:solidFill>
                    <a:srgbClr val="DAD8E9"/>
                  </a:solidFill>
                  <a:latin typeface="Times New Roman" panose="02020603050405020304" pitchFamily="18" charset="0"/>
                  <a:ea typeface="Mukta Light"/>
                  <a:cs typeface="Times New Roman" panose="02020603050405020304" pitchFamily="18" charset="0"/>
                  <a:sym typeface="Mukta Light"/>
                </a:rPr>
                <a:t>Promotes data-driven decision-making in competitive chess.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409</Words>
  <Application>Microsoft Office PowerPoint</Application>
  <PresentationFormat>Custom</PresentationFormat>
  <Paragraphs>86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Mukta Light</vt:lpstr>
      <vt:lpstr>Prompt Medium</vt:lpstr>
      <vt:lpstr>Prompt Bold</vt:lpstr>
      <vt:lpstr>Arial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Analysis of Chess Openings Using Lichess Game Data.pptx</dc:title>
  <dc:creator>Rupesh Sharma</dc:creator>
  <cp:lastModifiedBy>Rupesh Sharma</cp:lastModifiedBy>
  <cp:revision>4</cp:revision>
  <dcterms:created xsi:type="dcterms:W3CDTF">2006-08-16T00:00:00Z</dcterms:created>
  <dcterms:modified xsi:type="dcterms:W3CDTF">2025-04-23T15:56:49Z</dcterms:modified>
  <dc:identifier>DAGlZb3832w</dc:identifier>
</cp:coreProperties>
</file>